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</p:sldMasterIdLst>
  <p:notesMasterIdLst>
    <p:notesMasterId r:id="rId24"/>
  </p:notesMasterIdLst>
  <p:handoutMasterIdLst>
    <p:handoutMasterId r:id="rId25"/>
  </p:handoutMasterIdLst>
  <p:sldIdLst>
    <p:sldId id="339" r:id="rId2"/>
    <p:sldId id="330" r:id="rId3"/>
    <p:sldId id="342" r:id="rId4"/>
    <p:sldId id="343" r:id="rId5"/>
    <p:sldId id="354" r:id="rId6"/>
    <p:sldId id="355" r:id="rId7"/>
    <p:sldId id="356" r:id="rId8"/>
    <p:sldId id="357" r:id="rId9"/>
    <p:sldId id="361" r:id="rId10"/>
    <p:sldId id="358" r:id="rId11"/>
    <p:sldId id="360" r:id="rId12"/>
    <p:sldId id="359" r:id="rId13"/>
    <p:sldId id="341" r:id="rId14"/>
    <p:sldId id="362" r:id="rId15"/>
    <p:sldId id="363" r:id="rId16"/>
    <p:sldId id="365" r:id="rId17"/>
    <p:sldId id="366" r:id="rId18"/>
    <p:sldId id="368" r:id="rId19"/>
    <p:sldId id="367" r:id="rId20"/>
    <p:sldId id="370" r:id="rId21"/>
    <p:sldId id="371" r:id="rId22"/>
    <p:sldId id="369" r:id="rId23"/>
  </p:sldIdLst>
  <p:sldSz cx="2743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FF0000"/>
    <a:srgbClr val="7F7F7F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80" autoAdjust="0"/>
    <p:restoredTop sz="92439" autoAdjust="0"/>
  </p:normalViewPr>
  <p:slideViewPr>
    <p:cSldViewPr>
      <p:cViewPr>
        <p:scale>
          <a:sx n="50" d="100"/>
          <a:sy n="50" d="100"/>
        </p:scale>
        <p:origin x="-276" y="-67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EssayInfo(VII)\Thesis\Assignments\5%20-%20Tech%20Assignments%20&amp;%20Thesis\Thesis\Structural%20Design\Design%202\Design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Figure P1.1, Unit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Strip Tilt-Up Wall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Interaction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'RAM Elements Design'!$CO$111:$CO$113</c:f>
              <c:numCache>
                <c:formatCode>0.0</c:formatCode>
                <c:ptCount val="3"/>
                <c:pt idx="0" formatCode="General">
                  <c:v>0</c:v>
                </c:pt>
                <c:pt idx="1">
                  <c:v>102.56951514573107</c:v>
                </c:pt>
                <c:pt idx="2">
                  <c:v>88.02000000000001</c:v>
                </c:pt>
              </c:numCache>
            </c:numRef>
          </c:xVal>
          <c:yVal>
            <c:numRef>
              <c:f>'RAM Elements Design'!$CN$111:$CN$113</c:f>
              <c:numCache>
                <c:formatCode>0.0</c:formatCode>
                <c:ptCount val="3"/>
                <c:pt idx="0">
                  <c:v>623.32920000000001</c:v>
                </c:pt>
                <c:pt idx="1">
                  <c:v>87.872682263694927</c:v>
                </c:pt>
                <c:pt idx="2" formatCode="General">
                  <c:v>0</c:v>
                </c:pt>
              </c:numCache>
            </c:numRef>
          </c:yVal>
          <c:smooth val="0"/>
        </c:ser>
        <c:ser>
          <c:idx val="1"/>
          <c:order val="1"/>
          <c:spPr>
            <a:ln>
              <a:noFill/>
            </a:ln>
          </c:spPr>
          <c:marker>
            <c:symbol val="square"/>
            <c:size val="4"/>
          </c:marker>
          <c:xVal>
            <c:numRef>
              <c:f>'RAM Elements Design'!$CQ$119:$CQ$127</c:f>
              <c:numCache>
                <c:formatCode>0.0</c:formatCode>
                <c:ptCount val="9"/>
                <c:pt idx="0">
                  <c:v>83.5</c:v>
                </c:pt>
                <c:pt idx="1">
                  <c:v>84.2</c:v>
                </c:pt>
                <c:pt idx="2">
                  <c:v>80.400000000000006</c:v>
                </c:pt>
                <c:pt idx="3">
                  <c:v>74.3</c:v>
                </c:pt>
                <c:pt idx="4">
                  <c:v>65.7</c:v>
                </c:pt>
                <c:pt idx="5">
                  <c:v>55.1</c:v>
                </c:pt>
                <c:pt idx="6">
                  <c:v>42.8</c:v>
                </c:pt>
                <c:pt idx="7">
                  <c:v>44.404380945602277</c:v>
                </c:pt>
                <c:pt idx="8">
                  <c:v>4.9660460776921118</c:v>
                </c:pt>
              </c:numCache>
            </c:numRef>
          </c:xVal>
          <c:yVal>
            <c:numRef>
              <c:f>'RAM Elements Design'!$CP$119:$CP$127</c:f>
              <c:numCache>
                <c:formatCode>0.0</c:formatCode>
                <c:ptCount val="9"/>
                <c:pt idx="0" formatCode="General">
                  <c:v>0</c:v>
                </c:pt>
                <c:pt idx="1">
                  <c:v>1.8945558739255013</c:v>
                </c:pt>
                <c:pt idx="2">
                  <c:v>3.8</c:v>
                </c:pt>
                <c:pt idx="3">
                  <c:v>5.4795128939828075</c:v>
                </c:pt>
                <c:pt idx="4">
                  <c:v>7.1</c:v>
                </c:pt>
                <c:pt idx="5">
                  <c:v>8.4111747851002878</c:v>
                </c:pt>
                <c:pt idx="6">
                  <c:v>9.4727793696275064</c:v>
                </c:pt>
                <c:pt idx="7">
                  <c:v>11</c:v>
                </c:pt>
                <c:pt idx="8">
                  <c:v>312.39999999999998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xVal>
            <c:numLit>
              <c:formatCode>General</c:formatCode>
              <c:ptCount val="1"/>
              <c:pt idx="0">
                <c:v>0</c:v>
              </c:pt>
            </c:numLit>
          </c:xVal>
          <c:yVal>
            <c:numRef>
              <c:f>'RAM Elements Design'!$CO$115</c:f>
              <c:numCache>
                <c:formatCode>0.0</c:formatCode>
                <c:ptCount val="1"/>
                <c:pt idx="0">
                  <c:v>498.66336000000001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953344"/>
        <c:axId val="83953920"/>
      </c:scatterChart>
      <c:valAx>
        <c:axId val="83953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l-GR" sz="2000" dirty="0">
                    <a:latin typeface="Arial" pitchFamily="34" charset="0"/>
                    <a:cs typeface="Arial" pitchFamily="34" charset="0"/>
                  </a:rPr>
                  <a:t>Φ</a:t>
                </a:r>
                <a:r>
                  <a:rPr lang="en-US" sz="2000" dirty="0" err="1"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en-US" sz="2000" baseline="-25000" dirty="0" err="1"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sz="2000" dirty="0">
                    <a:latin typeface="Arial" pitchFamily="34" charset="0"/>
                    <a:cs typeface="Arial" pitchFamily="34" charset="0"/>
                  </a:rPr>
                  <a:t> (Kip-</a:t>
                </a:r>
                <a:r>
                  <a:rPr lang="en-US" sz="2000" dirty="0" err="1">
                    <a:latin typeface="Arial" pitchFamily="34" charset="0"/>
                    <a:cs typeface="Arial" pitchFamily="34" charset="0"/>
                  </a:rPr>
                  <a:t>ft</a:t>
                </a:r>
                <a:r>
                  <a:rPr lang="en-US" sz="200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83953920"/>
        <c:crosses val="autoZero"/>
        <c:crossBetween val="midCat"/>
      </c:valAx>
      <c:valAx>
        <c:axId val="8395392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l-GR" sz="2000" dirty="0">
                    <a:latin typeface="Arial" pitchFamily="34" charset="0"/>
                    <a:cs typeface="Arial" pitchFamily="34" charset="0"/>
                  </a:rPr>
                  <a:t>Φ</a:t>
                </a:r>
                <a:r>
                  <a:rPr lang="en-US" sz="2000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en-US" sz="2000" baseline="-25000" dirty="0" err="1"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sz="2000" dirty="0">
                    <a:latin typeface="Arial" pitchFamily="34" charset="0"/>
                    <a:cs typeface="Arial" pitchFamily="34" charset="0"/>
                  </a:rPr>
                  <a:t> (Kip)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839533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0.73922</cdr:x>
      <cdr:y>0.76415</cdr:y>
    </cdr:from>
    <cdr:to>
      <cdr:x>0.846</cdr:x>
      <cdr:y>0.85849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6858000" y="4937612"/>
          <a:ext cx="990600" cy="6096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0.13963</cdr:x>
      <cdr:y>0.31602</cdr:y>
    </cdr:from>
    <cdr:to>
      <cdr:x>0.31211</cdr:x>
      <cdr:y>0.31602</cdr:y>
    </cdr:to>
    <cdr:cxnSp macro="">
      <cdr:nvCxnSpPr>
        <cdr:cNvPr id="6" name="Straight Connector 5"/>
        <cdr:cNvCxnSpPr/>
      </cdr:nvCxnSpPr>
      <cdr:spPr>
        <a:xfrm xmlns:a="http://schemas.openxmlformats.org/drawingml/2006/main">
          <a:off x="1295400" y="2042012"/>
          <a:ext cx="16002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0.16427</cdr:x>
      <cdr:y>0.50471</cdr:y>
    </cdr:from>
    <cdr:to>
      <cdr:x>0.18891</cdr:x>
      <cdr:y>0.54008</cdr:y>
    </cdr:to>
    <cdr:sp macro="" textlink="">
      <cdr:nvSpPr>
        <cdr:cNvPr id="8" name="Rectangle 7"/>
        <cdr:cNvSpPr/>
      </cdr:nvSpPr>
      <cdr:spPr>
        <a:xfrm xmlns:a="http://schemas.openxmlformats.org/drawingml/2006/main">
          <a:off x="1524000" y="3261212"/>
          <a:ext cx="228600" cy="22860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solidFill>
              <a:srgbClr val="FFC000"/>
            </a:solidFill>
          </a:endParaRPr>
        </a:p>
      </cdr:txBody>
    </cdr:sp>
  </cdr:relSizeAnchor>
  <cdr:relSizeAnchor xmlns:cdr="http://schemas.openxmlformats.org/drawingml/2006/chartDrawing">
    <cdr:from>
      <cdr:x>0.70637</cdr:x>
      <cdr:y>0.8349</cdr:y>
    </cdr:from>
    <cdr:to>
      <cdr:x>0.73101</cdr:x>
      <cdr:y>0.87028</cdr:y>
    </cdr:to>
    <cdr:sp macro="" textlink="">
      <cdr:nvSpPr>
        <cdr:cNvPr id="9" name="Rectangle 8"/>
        <cdr:cNvSpPr/>
      </cdr:nvSpPr>
      <cdr:spPr>
        <a:xfrm xmlns:a="http://schemas.openxmlformats.org/drawingml/2006/main">
          <a:off x="6553200" y="5394812"/>
          <a:ext cx="228600" cy="228600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solidFill>
              <a:srgbClr val="FFC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809" y="0"/>
            <a:ext cx="4028440" cy="35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444"/>
            <a:ext cx="4028440" cy="35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809" y="6658444"/>
            <a:ext cx="4028440" cy="35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19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761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761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r">
              <a:defRPr sz="1300"/>
            </a:lvl1pPr>
          </a:lstStyle>
          <a:p>
            <a:fld id="{A54AC357-4B86-45EA-BC69-A0EF75E9EB8A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09600" y="527050"/>
            <a:ext cx="10515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1" tIns="46145" rIns="92291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30419"/>
            <a:ext cx="7437120" cy="3154440"/>
          </a:xfrm>
          <a:prstGeom prst="rect">
            <a:avLst/>
          </a:prstGeom>
        </p:spPr>
        <p:txBody>
          <a:bodyPr vert="horz" lIns="92291" tIns="46145" rIns="92291" bIns="4614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444"/>
            <a:ext cx="4028440" cy="350761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444"/>
            <a:ext cx="4028440" cy="350761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r">
              <a:defRPr sz="1300"/>
            </a:lvl1pPr>
          </a:lstStyle>
          <a:p>
            <a:fld id="{A3237A66-277F-49E2-8879-A2A8CD656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76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1390" indent="-339702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/*Stiffness derivation for prelim design – Hand*/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1390" indent="-339702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/*Interaction</a:t>
            </a:r>
            <a:r>
              <a:rPr lang="en-US" baseline="0" dirty="0" smtClean="0">
                <a:solidFill>
                  <a:schemeClr val="tx1">
                    <a:lumMod val="75000"/>
                  </a:schemeClr>
                </a:solidFill>
              </a:rPr>
              <a:t> Capacity Check*/</a:t>
            </a: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1390" indent="-339702" defTabSz="881390">
              <a:defRPr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/*Influence lines </a:t>
            </a:r>
            <a:r>
              <a:rPr lang="en-US" smtClean="0">
                <a:solidFill>
                  <a:schemeClr val="tx1">
                    <a:lumMod val="75000"/>
                  </a:schemeClr>
                </a:solidFill>
              </a:rPr>
              <a:t>– Hand*/</a:t>
            </a: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1390" indent="-339702" defTabSz="881390">
              <a:defRPr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/*Temp Bracing*/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23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16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1390" indent="-339702" defTabSz="881390">
              <a:defRPr/>
            </a:pP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5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37A66-277F-49E2-8879-A2A8CD656A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2" y="0"/>
            <a:ext cx="27431997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355848"/>
            <a:ext cx="24231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828800"/>
            <a:ext cx="24231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2743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19796760" y="0"/>
            <a:ext cx="1371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19943063" y="0"/>
            <a:ext cx="7543803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345400" y="274641"/>
            <a:ext cx="571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304801"/>
            <a:ext cx="18059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1791" y="6377460"/>
            <a:ext cx="11509212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5448"/>
            <a:ext cx="246888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2743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2743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424" y="118872"/>
            <a:ext cx="2403957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1992" y="1828800"/>
            <a:ext cx="2406700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773936"/>
            <a:ext cx="12115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773936"/>
            <a:ext cx="12115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98988"/>
            <a:ext cx="12120564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449512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7" y="1698988"/>
            <a:ext cx="1212532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7" y="2449512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14" y="152400"/>
            <a:ext cx="757123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8133" y="1743134"/>
            <a:ext cx="17761923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514" y="1730018"/>
            <a:ext cx="74066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8567211" y="0"/>
            <a:ext cx="1371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8567211" y="0"/>
            <a:ext cx="1371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155448"/>
            <a:ext cx="75754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711417" y="1484808"/>
            <a:ext cx="18742191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776" y="1728216"/>
            <a:ext cx="74066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3776" y="1170432"/>
            <a:ext cx="7571232" cy="201168"/>
          </a:xfrm>
        </p:spPr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7211" y="0"/>
            <a:ext cx="1371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8567211" y="0"/>
            <a:ext cx="1371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07424" y="1170432"/>
            <a:ext cx="1558137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017984" y="1170432"/>
            <a:ext cx="2201592" cy="201168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2743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2" y="1"/>
            <a:ext cx="27431997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24688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775192"/>
            <a:ext cx="24688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76999"/>
            <a:ext cx="6400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4/13/2015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1790" y="6476999"/>
            <a:ext cx="16523157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613188" y="6476999"/>
            <a:ext cx="2201592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2.xml"/><Relationship Id="rId7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9.png"/><Relationship Id="rId7" Type="http://schemas.openxmlformats.org/officeDocument/2006/relationships/slide" Target="slide3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slide" Target="slide12.xml"/><Relationship Id="rId4" Type="http://schemas.openxmlformats.org/officeDocument/2006/relationships/image" Target="../media/image30.png"/><Relationship Id="rId9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2.xml"/><Relationship Id="rId7" Type="http://schemas.openxmlformats.org/officeDocument/2006/relationships/slide" Target="slide12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37.png"/><Relationship Id="rId5" Type="http://schemas.openxmlformats.org/officeDocument/2006/relationships/slide" Target="slide4.xml"/><Relationship Id="rId10" Type="http://schemas.openxmlformats.org/officeDocument/2006/relationships/image" Target="../media/image36.png"/><Relationship Id="rId4" Type="http://schemas.openxmlformats.org/officeDocument/2006/relationships/slide" Target="slide3.xml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2.xml"/><Relationship Id="rId7" Type="http://schemas.openxmlformats.org/officeDocument/2006/relationships/slide" Target="slide12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42.png"/><Relationship Id="rId5" Type="http://schemas.openxmlformats.org/officeDocument/2006/relationships/slide" Target="slide4.xml"/><Relationship Id="rId10" Type="http://schemas.openxmlformats.org/officeDocument/2006/relationships/image" Target="../media/image41.png"/><Relationship Id="rId4" Type="http://schemas.openxmlformats.org/officeDocument/2006/relationships/slide" Target="slide3.xml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" Target="slide2.xml"/><Relationship Id="rId7" Type="http://schemas.openxmlformats.org/officeDocument/2006/relationships/slide" Target="slide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2.xml"/><Relationship Id="rId7" Type="http://schemas.openxmlformats.org/officeDocument/2006/relationships/slide" Target="slide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2.xml"/><Relationship Id="rId7" Type="http://schemas.openxmlformats.org/officeDocument/2006/relationships/slide" Target="slide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2819400" y="3390900"/>
            <a:ext cx="5257800" cy="609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Presented by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Thaison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Nguyen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2743200" y="2308800"/>
            <a:ext cx="14401800" cy="838200"/>
          </a:xfrm>
        </p:spPr>
        <p:txBody>
          <a:bodyPr>
            <a:normAutofit/>
          </a:bodyPr>
          <a:lstStyle/>
          <a:p>
            <a:r>
              <a:rPr lang="en-US" sz="5200" b="1" dirty="0" smtClean="0">
                <a:solidFill>
                  <a:srgbClr val="8A0000"/>
                </a:solidFill>
                <a:latin typeface="Arial" pitchFamily="34" charset="0"/>
                <a:cs typeface="Arial" pitchFamily="34" charset="0"/>
              </a:rPr>
              <a:t>Largo Medical Office Building</a:t>
            </a:r>
            <a:endParaRPr lang="en-US" sz="5200" b="1" dirty="0">
              <a:solidFill>
                <a:srgbClr val="8A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2745700" algn="l"/>
              </a:tabLst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Architectural Engineering Structural Option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Structural Committee| Faculty Advisor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92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0" y="5733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>
              <a:lnSpc>
                <a:spcPct val="200000"/>
              </a:lnSpc>
            </a:pPr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</a:rPr>
              <a:t>Construction Logistics</a:t>
            </a:r>
            <a:endParaRPr lang="en-US" dirty="0" smtClean="0"/>
          </a:p>
          <a:p>
            <a:pPr marL="800100" indent="-285750"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.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No weather related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or safety violations that will cause delays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800100" indent="-285750">
              <a:lnSpc>
                <a:spcPct val="200000"/>
              </a:lnSpc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2. Reduce impact on surrounding facilities</a:t>
            </a:r>
          </a:p>
          <a:p>
            <a:pPr marL="800100" indent="-285750">
              <a:lnSpc>
                <a:spcPct val="200000"/>
              </a:lnSpc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3. Prevent contaminants from leaving site</a:t>
            </a:r>
          </a:p>
          <a:p>
            <a:pPr marL="800100" indent="-285750">
              <a:lnSpc>
                <a:spcPct val="200000"/>
              </a:lnSpc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4. Keep track of all equipment and materials on the site</a:t>
            </a:r>
          </a:p>
          <a:p>
            <a:pPr marL="800100" indent="-285750">
              <a:lnSpc>
                <a:spcPct val="200000"/>
              </a:lnSpc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5. Maximum equipment and material dimensions are bounded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 Overview</a:t>
            </a:r>
            <a:r>
              <a:rPr lang="en-US" sz="2400" dirty="0" smtClean="0"/>
              <a:t>			</a:t>
            </a:r>
            <a:r>
              <a:rPr lang="en-US" dirty="0" smtClean="0"/>
              <a:t>Scope and Intent		Solving Torsional Irregularity			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Management</a:t>
            </a:r>
            <a:r>
              <a:rPr lang="en-US" dirty="0" smtClean="0"/>
              <a:t>			Lessons Learned</a:t>
            </a:r>
            <a:endParaRPr lang="en-US" b="1" u="sng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313" t="766"/>
          <a:stretch/>
        </p:blipFill>
        <p:spPr bwMode="auto">
          <a:xfrm>
            <a:off x="9677400" y="11211"/>
            <a:ext cx="3747912" cy="6466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7624" r="12140" b="20722"/>
          <a:stretch/>
        </p:blipFill>
        <p:spPr bwMode="auto">
          <a:xfrm>
            <a:off x="23015624" y="0"/>
            <a:ext cx="4416376" cy="647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77400" y="5791457"/>
            <a:ext cx="685800" cy="68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2800" y="11211"/>
            <a:ext cx="3714836" cy="64657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t="8137" b="10731"/>
          <a:stretch/>
        </p:blipFill>
        <p:spPr bwMode="auto">
          <a:xfrm>
            <a:off x="14097000" y="-2"/>
            <a:ext cx="3749040" cy="3267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b="12595"/>
          <a:stretch/>
        </p:blipFill>
        <p:spPr bwMode="auto">
          <a:xfrm>
            <a:off x="14097000" y="3217037"/>
            <a:ext cx="3749040" cy="32544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077950" y="6189583"/>
            <a:ext cx="36576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EPA </a:t>
            </a:r>
            <a:r>
              <a:rPr lang="en-US" sz="1200" dirty="0" err="1" smtClean="0">
                <a:solidFill>
                  <a:schemeClr val="tx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Stormwater</a:t>
            </a:r>
            <a:r>
              <a:rPr lang="en-US" sz="1200" dirty="0" smtClean="0">
                <a:solidFill>
                  <a:schemeClr val="tx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Management Guide</a:t>
            </a:r>
            <a:endParaRPr lang="en-US" sz="1200" dirty="0">
              <a:solidFill>
                <a:schemeClr val="tx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4097000" y="2941050"/>
            <a:ext cx="36576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EPA </a:t>
            </a:r>
            <a:r>
              <a:rPr lang="en-US" sz="1200" dirty="0" err="1" smtClean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Stormwater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Management Guide</a:t>
            </a:r>
            <a:endParaRPr lang="en-US" sz="1200" dirty="0"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683555"/>
              </p:ext>
            </p:extLst>
          </p:nvPr>
        </p:nvGraphicFramePr>
        <p:xfrm>
          <a:off x="18440403" y="-2"/>
          <a:ext cx="8991598" cy="6477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597"/>
                <a:gridCol w="3276600"/>
                <a:gridCol w="1447800"/>
                <a:gridCol w="1353975"/>
                <a:gridCol w="1541626"/>
              </a:tblGrid>
              <a:tr h="533402">
                <a:tc gridSpan="5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P1.10, </a:t>
                      </a: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Select Itemized Cost of Each Design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8323">
                <a:tc rowSpan="2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Itemized </a:t>
                      </a: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14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Necessary </a:t>
                      </a: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Infrastructure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Façade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293,658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$3,710,785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$869,748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$12,600,000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1524000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I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$307,176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$3,776,745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$858,413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12,668,143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1295400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II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$576,009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$3,546,273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$1,799,585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$13,647,676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981" t="446" r="-1" b="30432"/>
          <a:stretch/>
        </p:blipFill>
        <p:spPr bwMode="auto">
          <a:xfrm rot="16200000">
            <a:off x="11194281" y="-1059680"/>
            <a:ext cx="5029200" cy="8824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0" y="4876800"/>
            <a:ext cx="685800" cy="685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 Overview</a:t>
            </a:r>
            <a:r>
              <a:rPr lang="en-US" sz="2400" dirty="0" smtClean="0"/>
              <a:t>			</a:t>
            </a:r>
            <a:r>
              <a:rPr lang="en-US" dirty="0" smtClean="0"/>
              <a:t>Scope and Intent		Solving Torsional Irregularity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Management</a:t>
            </a:r>
            <a:r>
              <a:rPr lang="en-US" dirty="0" smtClean="0"/>
              <a:t>			Lessons Learned</a:t>
            </a:r>
            <a:endParaRPr lang="en-US" b="1" u="sng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927843"/>
              </p:ext>
            </p:extLst>
          </p:nvPr>
        </p:nvGraphicFramePr>
        <p:xfrm>
          <a:off x="1" y="0"/>
          <a:ext cx="9143999" cy="64715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1077"/>
                <a:gridCol w="2637692"/>
                <a:gridCol w="3165230"/>
              </a:tblGrid>
              <a:tr h="1078587">
                <a:tc gridSpan="3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P1.9, </a:t>
                      </a:r>
                      <a:r>
                        <a:rPr lang="en-US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Cargo 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 and Turning Radius of Various Truck Types</a:t>
                      </a:r>
                    </a:p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Source: Texas Department of Transportation Roadway Design Manual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78587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Truck Type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Cargo Length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Turning Radius for 90° Turn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078587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Unit – 20’-0” Wheelbase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22’-0”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42’-0”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1078587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Semi-Truck – 23’-6” Wheelbase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30’-0”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40’-0”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1078587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Semi-Truck – 31’-4” Wheelbase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37’-4”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45’-0”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1078587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Semi-Truck – 42’-0” Wheelbase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42’-0”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45’-0”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0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107668"/>
            <a:ext cx="9144000" cy="369332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Original = 0.72, Design I = 0.62, Design II = 0.65</a:t>
            </a: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 Overview</a:t>
            </a:r>
            <a:r>
              <a:rPr lang="en-US" sz="2400" dirty="0" smtClean="0"/>
              <a:t>			</a:t>
            </a:r>
            <a:r>
              <a:rPr lang="en-US" dirty="0" smtClean="0"/>
              <a:t>Scope and Intent		Solving Torsional Irregularity</a:t>
            </a:r>
            <a:r>
              <a:rPr lang="en-US" dirty="0"/>
              <a:t>		</a:t>
            </a:r>
            <a:r>
              <a:rPr lang="en-US" dirty="0" smtClean="0"/>
              <a:t>	Construction Management			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Learned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156261"/>
              </p:ext>
            </p:extLst>
          </p:nvPr>
        </p:nvGraphicFramePr>
        <p:xfrm>
          <a:off x="0" y="2628"/>
          <a:ext cx="9144000" cy="6122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200"/>
                <a:gridCol w="990600"/>
                <a:gridCol w="1524000"/>
                <a:gridCol w="1447800"/>
                <a:gridCol w="1371600"/>
                <a:gridCol w="1447800"/>
                <a:gridCol w="1524000"/>
              </a:tblGrid>
              <a:tr h="378372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P1.11, Displacement at Roof Corners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184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II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7361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WINDDX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-0.15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19075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WINDDY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-0.24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33350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WINDT1DX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-0.17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WINDT1DY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-0.33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-0.06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WINDT2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80975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WINDDXY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71450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WINDT1DNX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NW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WINDT1DNY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WINDDX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-0.08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18439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WINDDY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-0.24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18439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WINDT1DX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18439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WINDT1DY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-0.33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-0.06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18439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WINDT2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18439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WINDDXY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18439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WINDT1DNX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-0.12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18439">
                <a:tc v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WINDT1DNY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577291"/>
              </p:ext>
            </p:extLst>
          </p:nvPr>
        </p:nvGraphicFramePr>
        <p:xfrm>
          <a:off x="9144000" y="0"/>
          <a:ext cx="9296400" cy="6477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8092"/>
                <a:gridCol w="3387672"/>
                <a:gridCol w="1496878"/>
                <a:gridCol w="1399873"/>
                <a:gridCol w="1593885"/>
              </a:tblGrid>
              <a:tr h="381000">
                <a:tc gridSpan="5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P1.12, </a:t>
                      </a: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Select Itemized Cost of Each Design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800">
                <a:tc rowSpan="2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Itemized </a:t>
                      </a: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Necessary </a:t>
                      </a: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Infrastructure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Façade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0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293,658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$3,710,785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$869,748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$12,600,000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I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$307,176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$3,776,745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$858,413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12,668,143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1600200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II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$576,009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$3,546,273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$1,799,585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$13,647,676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087171"/>
              </p:ext>
            </p:extLst>
          </p:nvPr>
        </p:nvGraphicFramePr>
        <p:xfrm>
          <a:off x="18440400" y="-28303"/>
          <a:ext cx="8991600" cy="30001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66406"/>
                <a:gridCol w="4325194"/>
              </a:tblGrid>
              <a:tr h="40930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P1.13, </a:t>
                      </a:r>
                      <a:r>
                        <a:rPr lang="en-US" sz="2000" baseline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Acoustical Performance </a:t>
                      </a:r>
                      <a:r>
                        <a:rPr lang="en-US" sz="2000" baseline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Wall</a:t>
                      </a:r>
                      <a:endParaRPr lang="en-US" sz="1800" baseline="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 Type</a:t>
                      </a:r>
                      <a:endParaRPr lang="en-US" sz="1800" baseline="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STC</a:t>
                      </a:r>
                      <a:endParaRPr lang="en-US" sz="1800" baseline="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Façade Wall Redesign</a:t>
                      </a:r>
                      <a:endParaRPr lang="en-US" sz="1800" baseline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600" baseline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 and Retrofit Wall Design</a:t>
                      </a:r>
                      <a:endParaRPr lang="en-US" sz="1800" baseline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n-US" sz="1600" baseline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358657"/>
              </p:ext>
            </p:extLst>
          </p:nvPr>
        </p:nvGraphicFramePr>
        <p:xfrm>
          <a:off x="18440400" y="2971800"/>
          <a:ext cx="8991600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9745"/>
                <a:gridCol w="1076493"/>
                <a:gridCol w="1259112"/>
                <a:gridCol w="1211055"/>
                <a:gridCol w="1470566"/>
                <a:gridCol w="1416742"/>
                <a:gridCol w="1437887"/>
              </a:tblGrid>
              <a:tr h="381000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P1.14, Condensation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Drying </a:t>
                      </a:r>
                      <a:r>
                        <a:rPr lang="en-US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3/8” Weep Hole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 Height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Wall Area Served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Exit Flow Rate ((2ρgh/m)</a:t>
                      </a:r>
                      <a:r>
                        <a:rPr lang="en-US" sz="2000" b="1" baseline="30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Drainage Time (s)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000" b="1" baseline="30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2000" b="1" baseline="30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m/s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0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0.1875</a:t>
                      </a:r>
                      <a:endParaRPr lang="en-US" sz="2000" baseline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4.7625</a:t>
                      </a:r>
                      <a:endParaRPr lang="en-US" sz="1800" baseline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US" sz="1800" baseline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</a:t>
                      </a:r>
                      <a:endParaRPr lang="en-US" sz="1800" baseline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US" sz="1800" baseline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  <a:endParaRPr lang="en-US" sz="1800" baseline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800" baseline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2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18449304" y="-152400"/>
            <a:ext cx="0" cy="7086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144000" y="-152400"/>
            <a:ext cx="0" cy="7086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419850"/>
            <a:ext cx="27432000" cy="4572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on the struggle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5733"/>
            <a:ext cx="4088212" cy="64940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241300">
              <a:lnSpc>
                <a:spcPct val="200000"/>
              </a:lnSpc>
            </a:pPr>
            <a:endParaRPr lang="en-US" sz="28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41300">
              <a:lnSpc>
                <a:spcPct val="200000"/>
              </a:lnSpc>
            </a:pPr>
            <a:endParaRPr lang="en-US" sz="2800" b="1" dirty="0">
              <a:solidFill>
                <a:schemeClr val="tx1">
                  <a:lumMod val="75000"/>
                </a:schemeClr>
              </a:solidFill>
            </a:endParaRPr>
          </a:p>
          <a:p>
            <a:pPr marL="241300">
              <a:lnSpc>
                <a:spcPct val="200000"/>
              </a:lnSpc>
            </a:pPr>
            <a:endParaRPr lang="en-US" sz="28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41300" algn="ctr">
              <a:lnSpc>
                <a:spcPct val="200000"/>
              </a:lnSpc>
            </a:pPr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</a:rPr>
              <a:t>Appendix</a:t>
            </a:r>
          </a:p>
          <a:p>
            <a:pPr marL="241300">
              <a:lnSpc>
                <a:spcPct val="200000"/>
              </a:lnSpc>
            </a:pPr>
            <a:endParaRPr lang="en-US" sz="2800" b="1" dirty="0">
              <a:solidFill>
                <a:schemeClr val="tx1">
                  <a:lumMod val="75000"/>
                </a:schemeClr>
              </a:solidFill>
            </a:endParaRPr>
          </a:p>
          <a:p>
            <a:pPr marL="241300">
              <a:lnSpc>
                <a:spcPct val="200000"/>
              </a:lnSpc>
            </a:pPr>
            <a:endParaRPr lang="en-US" sz="28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41300">
              <a:lnSpc>
                <a:spcPct val="200000"/>
              </a:lnSpc>
            </a:pPr>
            <a:endParaRPr lang="en-US" sz="12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41300">
              <a:lnSpc>
                <a:spcPct val="200000"/>
              </a:lnSpc>
            </a:pPr>
            <a:endParaRPr lang="en-US" sz="28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 action="ppaction://hlinksldjump"/>
              </a:rPr>
              <a:t>Building Overview</a:t>
            </a:r>
            <a:r>
              <a:rPr lang="en-US" sz="2400" dirty="0" smtClean="0"/>
              <a:t>			</a:t>
            </a:r>
            <a:r>
              <a:rPr lang="en-US" dirty="0" smtClean="0">
                <a:hlinkClick r:id="rId4" action="ppaction://hlinksldjump"/>
              </a:rPr>
              <a:t>Scope and Intent</a:t>
            </a:r>
            <a:r>
              <a:rPr lang="en-US" dirty="0" smtClean="0"/>
              <a:t>		</a:t>
            </a:r>
            <a:r>
              <a:rPr lang="en-US" dirty="0" smtClean="0">
                <a:hlinkClick r:id="rId5" action="ppaction://hlinksldjump"/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dirty="0" smtClean="0">
                <a:hlinkClick r:id="rId6" action="ppaction://hlinksldjump"/>
              </a:rPr>
              <a:t>Construction Management</a:t>
            </a:r>
            <a:r>
              <a:rPr lang="en-US" dirty="0" smtClean="0"/>
              <a:t>			</a:t>
            </a:r>
            <a:r>
              <a:rPr lang="en-US" dirty="0" smtClean="0">
                <a:hlinkClick r:id="rId7" action="ppaction://hlinksldjump"/>
              </a:rPr>
              <a:t>Lessons Learned</a:t>
            </a:r>
            <a:endParaRPr lang="en-US" b="1" u="sng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38207"/>
              </p:ext>
            </p:extLst>
          </p:nvPr>
        </p:nvGraphicFramePr>
        <p:xfrm>
          <a:off x="9144000" y="5733"/>
          <a:ext cx="9296402" cy="43376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1972"/>
                <a:gridCol w="2006628"/>
                <a:gridCol w="1185092"/>
                <a:gridCol w="1062446"/>
                <a:gridCol w="973909"/>
                <a:gridCol w="1062446"/>
                <a:gridCol w="973909"/>
              </a:tblGrid>
              <a:tr h="289496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AP1.1, 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Calculated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I Center 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Rigidity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1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Lateral Resisting Element</a:t>
                      </a:r>
                      <a:endParaRPr lang="en-US" sz="1600" b="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Stiffness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C.R.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C.R.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49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Designation</a:t>
                      </a:r>
                      <a:endParaRPr lang="en-US" sz="1600" b="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Resisting Direction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(</a:t>
                      </a:r>
                      <a:r>
                        <a:rPr lang="en-US" sz="16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(</a:t>
                      </a:r>
                      <a:r>
                        <a:rPr lang="en-US" sz="16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(</a:t>
                      </a:r>
                      <a:r>
                        <a:rPr lang="en-US" sz="16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(</a:t>
                      </a:r>
                      <a:r>
                        <a:rPr lang="en-US" sz="16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92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AV1-X1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15.18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36.84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34.33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1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117.18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1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63.61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92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AV1-Y1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122.10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42.34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44.54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AV2-Y1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248.14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90.26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41.59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AV2-X1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7.53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94.68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54.76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AV3-Y1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31.20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130.34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34.42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AV3-X1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8.23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134.88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40.67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AV3-Y2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31.20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139.42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34.42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AV4-Y1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21.79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188.63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49.26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AV4-X1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112.61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199.17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54.76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0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AV5-Y1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31.716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229.17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0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91.324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226.83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0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AV5-X1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31.726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117.08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232321"/>
              </p:ext>
            </p:extLst>
          </p:nvPr>
        </p:nvGraphicFramePr>
        <p:xfrm>
          <a:off x="18440401" y="5733"/>
          <a:ext cx="8991599" cy="3333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8995"/>
                <a:gridCol w="1762932"/>
                <a:gridCol w="1683582"/>
                <a:gridCol w="1762932"/>
                <a:gridCol w="1523158"/>
              </a:tblGrid>
              <a:tr h="756267">
                <a:tc gridSpan="5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AP1.3, 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Formatted ETABS Center of Mass and Center of Rigidity </a:t>
                      </a:r>
                      <a:endParaRPr lang="en-US" sz="1600" dirty="0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5730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Design I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5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</a:t>
                      </a:r>
                      <a:endParaRPr lang="en-US" sz="1600" b="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XCM (</a:t>
                      </a:r>
                      <a:r>
                        <a:rPr lang="en-US" sz="1600" dirty="0" err="1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YCM (</a:t>
                      </a:r>
                      <a:r>
                        <a:rPr lang="en-US" sz="1600" dirty="0" err="1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XCR (</a:t>
                      </a:r>
                      <a:r>
                        <a:rPr lang="en-US" sz="1600" dirty="0" err="1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YCR (</a:t>
                      </a:r>
                      <a:r>
                        <a:rPr lang="en-US" sz="1600" dirty="0" err="1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58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STORY6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114.75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58.44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120.61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64.29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58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STORY5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114.79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121.34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64.13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58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STORY4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114.79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121.78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63.52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58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STORY3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114.79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121.71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62.23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58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STORY2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114.79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118.51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59.14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58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STORY1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114.69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58.72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112.77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54.76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866655"/>
              </p:ext>
            </p:extLst>
          </p:nvPr>
        </p:nvGraphicFramePr>
        <p:xfrm>
          <a:off x="18440400" y="3352799"/>
          <a:ext cx="8991601" cy="3124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7946"/>
                <a:gridCol w="1798321"/>
                <a:gridCol w="1698414"/>
                <a:gridCol w="1798321"/>
                <a:gridCol w="1498599"/>
              </a:tblGrid>
              <a:tr h="675868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AP1.4, 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Formatted ETABS Center of Mass and Center of Rigidity </a:t>
                      </a:r>
                      <a:endParaRPr lang="en-US" sz="1600" dirty="0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5730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 for Design II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97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</a:t>
                      </a:r>
                      <a:endParaRPr lang="en-US" sz="1600" b="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XCM (</a:t>
                      </a:r>
                      <a:r>
                        <a:rPr lang="en-US" sz="1600" dirty="0" err="1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YCM (</a:t>
                      </a:r>
                      <a:r>
                        <a:rPr lang="en-US" sz="1600" dirty="0" err="1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XCR (</a:t>
                      </a:r>
                      <a:r>
                        <a:rPr lang="en-US" sz="1600" dirty="0" err="1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YCR (</a:t>
                      </a:r>
                      <a:r>
                        <a:rPr lang="en-US" sz="1600" dirty="0" err="1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497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STORY6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114.77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58.42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116.8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59.52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497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STORY5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114.83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58.89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117.01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59.08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497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STORY4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114.83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58.89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117.23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58.76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497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STORY3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114.83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58.89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117.4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497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STORY2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114.83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58.89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117.47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58.77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497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114.74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58.71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116.62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59.1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104138"/>
              </p:ext>
            </p:extLst>
          </p:nvPr>
        </p:nvGraphicFramePr>
        <p:xfrm>
          <a:off x="9144002" y="4339844"/>
          <a:ext cx="9296398" cy="213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6353"/>
                <a:gridCol w="2002245"/>
                <a:gridCol w="1185092"/>
                <a:gridCol w="1062446"/>
                <a:gridCol w="973908"/>
                <a:gridCol w="1062446"/>
                <a:gridCol w="973908"/>
              </a:tblGrid>
              <a:tr h="279454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AP1.2, 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Calculated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II Center 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Rigidity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82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Lateral Resisting Element</a:t>
                      </a:r>
                      <a:endParaRPr lang="en-US" sz="1600" b="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Stiffness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C.R.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C.R.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1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Designation </a:t>
                      </a:r>
                      <a:endParaRPr lang="en-US" sz="1600" b="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Resisting Direction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19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(</a:t>
                      </a:r>
                      <a:r>
                        <a:rPr lang="en-US" sz="16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(</a:t>
                      </a:r>
                      <a:r>
                        <a:rPr lang="en-US" sz="16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(</a:t>
                      </a:r>
                      <a:r>
                        <a:rPr lang="en-US" sz="16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(</a:t>
                      </a:r>
                      <a:r>
                        <a:rPr lang="en-US" sz="16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938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A1-Y1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291.715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88.75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114.80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61.30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938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A2-Y1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291.715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229.08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88.75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8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A5-X1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215.657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152.38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115.00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8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A6-X1</a:t>
                      </a:r>
                      <a:endParaRPr 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190.186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179.00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212" y="0"/>
            <a:ext cx="5055788" cy="647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7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 action="ppaction://hlinksldjump"/>
              </a:rPr>
              <a:t>Building Overview</a:t>
            </a:r>
            <a:r>
              <a:rPr lang="en-US" sz="2400" dirty="0" smtClean="0"/>
              <a:t>			</a:t>
            </a:r>
            <a:r>
              <a:rPr lang="en-US" dirty="0" smtClean="0">
                <a:hlinkClick r:id="rId4" action="ppaction://hlinksldjump"/>
              </a:rPr>
              <a:t>Scope and Intent</a:t>
            </a:r>
            <a:r>
              <a:rPr lang="en-US" dirty="0" smtClean="0"/>
              <a:t>		</a:t>
            </a:r>
            <a:r>
              <a:rPr lang="en-US" dirty="0" smtClean="0">
                <a:hlinkClick r:id="rId5" action="ppaction://hlinksldjump"/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dirty="0" smtClean="0">
                <a:hlinkClick r:id="rId6" action="ppaction://hlinksldjump"/>
              </a:rPr>
              <a:t>Construction Management</a:t>
            </a:r>
            <a:r>
              <a:rPr lang="en-US" dirty="0" smtClean="0"/>
              <a:t>			</a:t>
            </a:r>
            <a:r>
              <a:rPr lang="en-US" dirty="0" smtClean="0">
                <a:hlinkClick r:id="rId7" action="ppaction://hlinksldjump"/>
              </a:rPr>
              <a:t>Lessons Learned</a:t>
            </a:r>
            <a:endParaRPr lang="en-US" b="1" u="sng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69109"/>
              </p:ext>
            </p:extLst>
          </p:nvPr>
        </p:nvGraphicFramePr>
        <p:xfrm>
          <a:off x="0" y="0"/>
          <a:ext cx="9144000" cy="32004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0"/>
                <a:gridCol w="3657600"/>
                <a:gridCol w="3657600"/>
              </a:tblGrid>
              <a:tr h="27820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AP 1.5, Case I MWFRS Applied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Loads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83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Floor </a:t>
                      </a:r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Perpendicular to Long Side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Perpendicular to Short Side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8205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Kip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Kip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8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62.76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25.43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8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121.12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49.43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8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124.09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51.79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8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131.29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55.47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8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137.03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58.41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8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141.78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60.84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8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Roof 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168.50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47.45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8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29.61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924868"/>
              </p:ext>
            </p:extLst>
          </p:nvPr>
        </p:nvGraphicFramePr>
        <p:xfrm>
          <a:off x="0" y="3200403"/>
          <a:ext cx="9144000" cy="3276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273908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AP 1.6,</a:t>
                      </a:r>
                      <a:r>
                        <a:rPr lang="en-US" sz="1600" u="none" strike="noStrike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Calculations: </a:t>
                      </a:r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</a:t>
                      </a:r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Perpendicular to Long </a:t>
                      </a:r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(Part 2)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75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Floor </a:t>
                      </a:r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Load Direct Component  in Lateral Resisting Elements (Kip)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3908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AV1-X1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AV1-Y1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AV2-Y1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AV2-X1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AV3-X1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AV3-Y2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AV5-Y2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3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28.51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3.58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3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27.07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55.02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3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27.74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56.37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3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29.35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59.64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21.95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3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30.63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62.24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7.96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22.91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3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64.40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23.70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3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Roof 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37.66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76.54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9.78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3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1.18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07305"/>
              </p:ext>
            </p:extLst>
          </p:nvPr>
        </p:nvGraphicFramePr>
        <p:xfrm>
          <a:off x="9144000" y="0"/>
          <a:ext cx="9296400" cy="342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4700"/>
                <a:gridCol w="774700"/>
                <a:gridCol w="774700"/>
                <a:gridCol w="774700"/>
                <a:gridCol w="774700"/>
                <a:gridCol w="774700"/>
                <a:gridCol w="774700"/>
                <a:gridCol w="774700"/>
                <a:gridCol w="774700"/>
                <a:gridCol w="774700"/>
                <a:gridCol w="774700"/>
                <a:gridCol w="774700"/>
              </a:tblGrid>
              <a:tr h="272761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AP 1.7,</a:t>
                      </a:r>
                      <a:r>
                        <a:rPr lang="en-US" sz="1600" u="none" strike="noStrike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Calculations: </a:t>
                      </a:r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Perpendicular to Long Side (Part 2)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27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Floor </a:t>
                      </a:r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Load Torsion Component  in Lateral Resisting Elements (Kip)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5078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AV3-Y2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AV5-Y2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2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3.18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0.0068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2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2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2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2.24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2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1.26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2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0.048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2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Roof 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0.058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5290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339189"/>
              </p:ext>
            </p:extLst>
          </p:nvPr>
        </p:nvGraphicFramePr>
        <p:xfrm>
          <a:off x="18440400" y="0"/>
          <a:ext cx="8991600" cy="259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9300"/>
                <a:gridCol w="749300"/>
                <a:gridCol w="749300"/>
                <a:gridCol w="749300"/>
                <a:gridCol w="749300"/>
                <a:gridCol w="749300"/>
                <a:gridCol w="749300"/>
                <a:gridCol w="749300"/>
                <a:gridCol w="749300"/>
                <a:gridCol w="749300"/>
                <a:gridCol w="749300"/>
                <a:gridCol w="749300"/>
              </a:tblGrid>
              <a:tr h="268720">
                <a:tc gridSpan="1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AP 1.9,</a:t>
                      </a:r>
                      <a:r>
                        <a:rPr lang="en-US" sz="1600" u="none" strike="noStrike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Calculations: </a:t>
                      </a:r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Perpendicular to Long Side (Part 4)</a:t>
                      </a:r>
                      <a:endParaRPr lang="en-US" sz="1600" b="0" i="0" u="none" strike="noStrike" dirty="0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46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AV3-Y2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AV5-Y2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600" u="none" strike="noStrike" baseline="-2500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</a:t>
                      </a:r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</a:t>
                      </a:r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213.5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433.9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33.9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143.5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600" u="none" strike="noStrike" baseline="-2500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ov,base</a:t>
                      </a:r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Kip-</a:t>
                      </a:r>
                      <a:r>
                        <a:rPr lang="en-US" sz="1600" u="none" strike="noStrike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10945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22243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2665.3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1749.4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2585.9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7455.3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145.0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45499"/>
              </p:ext>
            </p:extLst>
          </p:nvPr>
        </p:nvGraphicFramePr>
        <p:xfrm>
          <a:off x="18440399" y="3962399"/>
          <a:ext cx="8991599" cy="1243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3543"/>
                <a:gridCol w="1284514"/>
                <a:gridCol w="1284514"/>
                <a:gridCol w="1284514"/>
                <a:gridCol w="1284514"/>
              </a:tblGrid>
              <a:tr h="2286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AP 1.10, Comparison between Calculations and Computer Output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 Output for Base Shear Experienced by AV1-Y1 (Kip)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209.30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933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w/ </a:t>
                      </a:r>
                      <a:r>
                        <a:rPr lang="en-US" sz="16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Calculations </a:t>
                      </a:r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095093"/>
              </p:ext>
            </p:extLst>
          </p:nvPr>
        </p:nvGraphicFramePr>
        <p:xfrm>
          <a:off x="9124950" y="3446145"/>
          <a:ext cx="9315456" cy="30308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6288"/>
                <a:gridCol w="776288"/>
                <a:gridCol w="776288"/>
                <a:gridCol w="776288"/>
                <a:gridCol w="776288"/>
                <a:gridCol w="776288"/>
                <a:gridCol w="776288"/>
                <a:gridCol w="776288"/>
                <a:gridCol w="776288"/>
                <a:gridCol w="776288"/>
                <a:gridCol w="776288"/>
                <a:gridCol w="776288"/>
              </a:tblGrid>
              <a:tr h="275532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AP 1.8,</a:t>
                      </a:r>
                      <a:r>
                        <a:rPr lang="en-US" sz="1600" u="none" strike="noStrike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Calculations: </a:t>
                      </a:r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Perpendicular to Long Side (Part 3)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5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Floor </a:t>
                      </a:r>
                      <a:r>
                        <a:rPr lang="en-US" sz="1600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Wind Load in Lateral Resisting Elements (Kip)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532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AV3-Y2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AV5-Y2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AV5-X1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5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-0.0068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8.78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5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-0.101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57.16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4.48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19.09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0.386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5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28.78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58.48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5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-0.106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30.45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61.87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7.19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0.403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5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-0.110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31.78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64.58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7.74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5.08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5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-0.114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32.88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66.82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-0.048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5.26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-0.26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22.40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5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Roof 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-0.135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39.07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79.41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-0.058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6.25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26.62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0.517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75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-0.024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13.95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-0.0036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1.67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-0.053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1.62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4.68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0.091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12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794" b="10557"/>
          <a:stretch/>
        </p:blipFill>
        <p:spPr>
          <a:xfrm rot="5400000">
            <a:off x="-1074821" y="1074821"/>
            <a:ext cx="6477001" cy="4327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998" b="11102"/>
          <a:stretch/>
        </p:blipFill>
        <p:spPr>
          <a:xfrm rot="5400000">
            <a:off x="3260558" y="1085853"/>
            <a:ext cx="6477002" cy="43053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101210"/>
              </p:ext>
            </p:extLst>
          </p:nvPr>
        </p:nvGraphicFramePr>
        <p:xfrm>
          <a:off x="8686800" y="2"/>
          <a:ext cx="5867401" cy="6477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135"/>
                <a:gridCol w="1042810"/>
                <a:gridCol w="802161"/>
                <a:gridCol w="641729"/>
                <a:gridCol w="1042810"/>
                <a:gridCol w="882378"/>
                <a:gridCol w="882378"/>
              </a:tblGrid>
              <a:tr h="215900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12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 1.11. </a:t>
                      </a:r>
                      <a:r>
                        <a:rPr lang="en-US" sz="12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Reinforcement Contribution to Axial and Bending Capacity</a:t>
                      </a:r>
                      <a:endParaRPr lang="en-US" sz="12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</a:t>
                      </a:r>
                      <a:endParaRPr lang="en-US" sz="12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 (in)</a:t>
                      </a:r>
                      <a:endParaRPr lang="en-US" sz="12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</a:t>
                      </a:r>
                      <a:r>
                        <a:rPr lang="en-US" sz="12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n-US" sz="12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200" baseline="-25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r>
                        <a:rPr lang="en-US" sz="12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(Ksi)</a:t>
                      </a:r>
                      <a:endParaRPr lang="en-US" sz="12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aseline="-25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sz="12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(Kip-in)</a:t>
                      </a:r>
                      <a:endParaRPr lang="en-US" sz="12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aseline="-25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2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(Kip-ft)</a:t>
                      </a:r>
                      <a:endParaRPr lang="en-US" sz="12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2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(Kip)</a:t>
                      </a:r>
                      <a:endParaRPr lang="en-US" sz="12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1.75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0.00296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14910.0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rowSpan="2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31724.28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rowSpan="2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3999.86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10.95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0.00278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13805.6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0.00259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12701.1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29.36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0.00241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11596.7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38.56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0.00222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10492.2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47.77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0.00203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58.94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9222.0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56.97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0.00185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53.53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7390.6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66.18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0.00166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48.13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5758.4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75.38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0.00147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42.72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4325.1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84.58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0.00129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37.31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3090.9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93.79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0.00110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31.91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2055.7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102.99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0.00091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26.50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1219.6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112.19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0.00073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21.10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582.5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121.40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0.00054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15.69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144.4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130.60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0.00035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10.28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-94.6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139.81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0.00017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4.88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-134.6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149.01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-0.00002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-0.53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24.4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158.21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-0.00020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-5.94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382.5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167.42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-0.00039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-11.34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939.6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176.62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-0.00058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-16.75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1695.7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185.82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-0.00076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-22.16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2650.9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195.03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-0.00095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-27.56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3805.1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204.23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-0.00114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-32.97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5158.3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213.44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-0.00132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-38.37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6710.6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222.64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-0.00151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-43.78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8461.9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231.84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-0.00170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-49.19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10412.2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241.05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-0.00188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-54.59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12561.6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250.25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-0.00207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-60</a:t>
                      </a:r>
                      <a:endParaRPr lang="en-US" sz="12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14910.0</a:t>
                      </a:r>
                      <a:endParaRPr lang="en-US" sz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0282" marR="50282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753" b="11426"/>
          <a:stretch/>
        </p:blipFill>
        <p:spPr>
          <a:xfrm rot="5400000">
            <a:off x="13506448" y="1085854"/>
            <a:ext cx="6477004" cy="4305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6" action="ppaction://hlinksldjump"/>
              </a:rPr>
              <a:t>Building Overview</a:t>
            </a:r>
            <a:r>
              <a:rPr lang="en-US" sz="2400" dirty="0" smtClean="0"/>
              <a:t>			</a:t>
            </a:r>
            <a:r>
              <a:rPr lang="en-US" dirty="0" smtClean="0">
                <a:hlinkClick r:id="rId7" action="ppaction://hlinksldjump"/>
              </a:rPr>
              <a:t>Scope and Intent</a:t>
            </a:r>
            <a:r>
              <a:rPr lang="en-US" dirty="0" smtClean="0"/>
              <a:t>		</a:t>
            </a:r>
            <a:r>
              <a:rPr lang="en-US" dirty="0" smtClean="0">
                <a:hlinkClick r:id="rId8" action="ppaction://hlinksldjump"/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dirty="0" smtClean="0">
                <a:hlinkClick r:id="rId9" action="ppaction://hlinksldjump"/>
              </a:rPr>
              <a:t>Construction Management</a:t>
            </a:r>
            <a:r>
              <a:rPr lang="en-US" dirty="0" smtClean="0"/>
              <a:t>			</a:t>
            </a:r>
            <a:r>
              <a:rPr lang="en-US" dirty="0" smtClean="0">
                <a:hlinkClick r:id="rId10" action="ppaction://hlinksldjump"/>
              </a:rPr>
              <a:t>Lessons Learned</a:t>
            </a:r>
            <a:endParaRPr lang="en-US" b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t="4014" b="10917"/>
          <a:stretch/>
        </p:blipFill>
        <p:spPr>
          <a:xfrm rot="5400000">
            <a:off x="17837281" y="1085855"/>
            <a:ext cx="6477002" cy="430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/>
          <a:srcRect t="3966" b="12179"/>
          <a:stretch/>
        </p:blipFill>
        <p:spPr>
          <a:xfrm rot="5400000">
            <a:off x="22079888" y="1124894"/>
            <a:ext cx="6477008" cy="422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 action="ppaction://hlinksldjump"/>
              </a:rPr>
              <a:t>Building Overview</a:t>
            </a:r>
            <a:r>
              <a:rPr lang="en-US" sz="2400" dirty="0" smtClean="0"/>
              <a:t>			</a:t>
            </a:r>
            <a:r>
              <a:rPr lang="en-US" dirty="0" smtClean="0">
                <a:hlinkClick r:id="rId4" action="ppaction://hlinksldjump"/>
              </a:rPr>
              <a:t>Scope and Intent</a:t>
            </a:r>
            <a:r>
              <a:rPr lang="en-US" dirty="0" smtClean="0"/>
              <a:t>		</a:t>
            </a:r>
            <a:r>
              <a:rPr lang="en-US" dirty="0" smtClean="0">
                <a:hlinkClick r:id="rId5" action="ppaction://hlinksldjump"/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dirty="0" smtClean="0">
                <a:hlinkClick r:id="rId6" action="ppaction://hlinksldjump"/>
              </a:rPr>
              <a:t>Construction Management</a:t>
            </a:r>
            <a:r>
              <a:rPr lang="en-US" dirty="0" smtClean="0"/>
              <a:t>			</a:t>
            </a:r>
            <a:r>
              <a:rPr lang="en-US" dirty="0" smtClean="0">
                <a:hlinkClick r:id="rId7" action="ppaction://hlinksldjump"/>
              </a:rPr>
              <a:t>Lessons Learned</a:t>
            </a:r>
            <a:endParaRPr lang="en-US" b="1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3857" b="12443"/>
          <a:stretch/>
        </p:blipFill>
        <p:spPr>
          <a:xfrm rot="5400000">
            <a:off x="17860899" y="1118635"/>
            <a:ext cx="6473952" cy="424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t="3400" b="13116"/>
          <a:stretch/>
        </p:blipFill>
        <p:spPr>
          <a:xfrm rot="5400000">
            <a:off x="22089999" y="1137685"/>
            <a:ext cx="6473952" cy="4210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t="4143" b="12638"/>
          <a:stretch/>
        </p:blipFill>
        <p:spPr>
          <a:xfrm rot="5400000">
            <a:off x="13631799" y="1137686"/>
            <a:ext cx="6473952" cy="4210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33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>
              <a:lnSpc>
                <a:spcPct val="200000"/>
              </a:lnSpc>
            </a:pPr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</a:rPr>
              <a:t>Gen. Modeling Assumptions</a:t>
            </a:r>
            <a:endParaRPr lang="en-US" sz="2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914400" indent="-336550"/>
            <a:endParaRPr lang="en-US" sz="2000" dirty="0" smtClean="0"/>
          </a:p>
          <a:p>
            <a:pPr marL="800100" indent="-336550"/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. All concrete lateral force resisting elements act as if they’re are monolithically cast</a:t>
            </a:r>
          </a:p>
          <a:p>
            <a:pPr marL="800100" indent="-336550"/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. Effective concrete cross-sections is 35% of gross cross-sectional area</a:t>
            </a:r>
          </a:p>
          <a:p>
            <a:pPr marL="800100" indent="-336550"/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. Rigid panel zone factor 1.0</a:t>
            </a:r>
          </a:p>
          <a:p>
            <a:pPr marL="800100" indent="-33655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4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.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Considered P-Δ effects for drift analysis</a:t>
            </a:r>
          </a:p>
          <a:p>
            <a:pPr marL="800100" indent="-33655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5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.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Seismic importance factor is 1.25</a:t>
            </a:r>
          </a:p>
          <a:p>
            <a:pPr marL="800100" indent="-33655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6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.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All pin connections are perfectly frictionless</a:t>
            </a:r>
          </a:p>
          <a:p>
            <a:pPr marL="800100" indent="-33655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7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.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Non lateral force resisting elements carry no lateral load to the ground</a:t>
            </a:r>
          </a:p>
          <a:p>
            <a:pPr marL="800100" indent="-33655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8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.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Beam end offsets to the pier face</a:t>
            </a:r>
          </a:p>
          <a:p>
            <a:pPr marL="800100" indent="-33655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9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.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Floor diaphragms are considered rigid</a:t>
            </a:r>
          </a:p>
          <a:p>
            <a:pPr marL="800100" indent="-336550"/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10.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MEP openings are ignored</a:t>
            </a:r>
          </a:p>
          <a:p>
            <a:pPr marL="800100" indent="-336550"/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11.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All material weights are zero</a:t>
            </a:r>
          </a:p>
          <a:p>
            <a:pPr marL="800100" indent="-336550"/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12. Use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ACI 318-08 and occasionally ACI 318-05 design criteria</a:t>
            </a:r>
            <a:endParaRPr lang="en-US" sz="20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7" r="3920"/>
          <a:stretch/>
        </p:blipFill>
        <p:spPr bwMode="auto">
          <a:xfrm>
            <a:off x="6343650" y="5735"/>
            <a:ext cx="4171950" cy="647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4602"/>
          <a:stretch/>
        </p:blipFill>
        <p:spPr bwMode="auto">
          <a:xfrm>
            <a:off x="10515600" y="5735"/>
            <a:ext cx="4248150" cy="647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4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 action="ppaction://hlinksldjump"/>
              </a:rPr>
              <a:t>Building Overview</a:t>
            </a:r>
            <a:r>
              <a:rPr lang="en-US" sz="2400" dirty="0" smtClean="0"/>
              <a:t>			</a:t>
            </a:r>
            <a:r>
              <a:rPr lang="en-US" dirty="0" smtClean="0">
                <a:hlinkClick r:id="rId4" action="ppaction://hlinksldjump"/>
              </a:rPr>
              <a:t>Scope and Intent</a:t>
            </a:r>
            <a:r>
              <a:rPr lang="en-US" dirty="0" smtClean="0"/>
              <a:t>		</a:t>
            </a:r>
            <a:r>
              <a:rPr lang="en-US" dirty="0" smtClean="0">
                <a:hlinkClick r:id="rId5" action="ppaction://hlinksldjump"/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dirty="0" smtClean="0">
                <a:hlinkClick r:id="rId6" action="ppaction://hlinksldjump"/>
              </a:rPr>
              <a:t>Construction Management</a:t>
            </a:r>
            <a:r>
              <a:rPr lang="en-US" dirty="0" smtClean="0"/>
              <a:t>			</a:t>
            </a:r>
            <a:r>
              <a:rPr lang="en-US" dirty="0" smtClean="0">
                <a:hlinkClick r:id="rId7" action="ppaction://hlinksldjump"/>
              </a:rPr>
              <a:t>Lessons Learned</a:t>
            </a:r>
            <a:endParaRPr lang="en-US" b="1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648" y="3048"/>
            <a:ext cx="5060584" cy="6473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886" y="3048"/>
            <a:ext cx="5069114" cy="6473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1400" y="3048"/>
            <a:ext cx="5058957" cy="6473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26441" y="3048"/>
            <a:ext cx="5042959" cy="6473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96192" y="0"/>
            <a:ext cx="5046318" cy="64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 action="ppaction://hlinksldjump"/>
              </a:rPr>
              <a:t>Building Overview</a:t>
            </a:r>
            <a:r>
              <a:rPr lang="en-US" sz="2400" dirty="0" smtClean="0"/>
              <a:t>			</a:t>
            </a:r>
            <a:r>
              <a:rPr lang="en-US" dirty="0" smtClean="0">
                <a:hlinkClick r:id="rId4" action="ppaction://hlinksldjump"/>
              </a:rPr>
              <a:t>Scope and Intent</a:t>
            </a:r>
            <a:r>
              <a:rPr lang="en-US" dirty="0" smtClean="0"/>
              <a:t>		</a:t>
            </a:r>
            <a:r>
              <a:rPr lang="en-US" dirty="0" smtClean="0">
                <a:hlinkClick r:id="rId5" action="ppaction://hlinksldjump"/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dirty="0" smtClean="0">
                <a:hlinkClick r:id="rId6" action="ppaction://hlinksldjump"/>
              </a:rPr>
              <a:t>Construction Management</a:t>
            </a:r>
            <a:r>
              <a:rPr lang="en-US" dirty="0" smtClean="0"/>
              <a:t>			</a:t>
            </a:r>
            <a:r>
              <a:rPr lang="en-US" dirty="0" smtClean="0">
                <a:hlinkClick r:id="rId7" action="ppaction://hlinksldjump"/>
              </a:rPr>
              <a:t>Lessons Learned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3716000" cy="5621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0" y="26746"/>
            <a:ext cx="13716000" cy="55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8" b="5810"/>
          <a:stretch/>
        </p:blipFill>
        <p:spPr bwMode="auto">
          <a:xfrm>
            <a:off x="9144000" y="0"/>
            <a:ext cx="9305304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449304" y="0"/>
            <a:ext cx="8982696" cy="64770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/>
          <a:stretch/>
        </p:blipFill>
        <p:spPr bwMode="auto">
          <a:xfrm>
            <a:off x="18449303" y="5733"/>
            <a:ext cx="4105897" cy="647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7"/>
          <a:stretch/>
        </p:blipFill>
        <p:spPr bwMode="auto">
          <a:xfrm>
            <a:off x="22555200" y="5733"/>
            <a:ext cx="48768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2"/>
          <a:stretch/>
        </p:blipFill>
        <p:spPr bwMode="auto">
          <a:xfrm>
            <a:off x="22555201" y="3520458"/>
            <a:ext cx="4876800" cy="295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Overview</a:t>
            </a:r>
            <a:r>
              <a:rPr lang="en-US" sz="2400" dirty="0" smtClean="0"/>
              <a:t>			</a:t>
            </a:r>
            <a:r>
              <a:rPr lang="en-US" dirty="0" smtClean="0"/>
              <a:t>Scope and Intent		Solving Torsional Irregularity</a:t>
            </a:r>
            <a:r>
              <a:rPr lang="en-US" dirty="0"/>
              <a:t>		</a:t>
            </a:r>
            <a:r>
              <a:rPr lang="en-US" dirty="0" smtClean="0"/>
              <a:t>	Construction Management			Lessons Learned</a:t>
            </a:r>
            <a:endParaRPr lang="en-US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5733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>
              <a:lnSpc>
                <a:spcPct val="200000"/>
              </a:lnSpc>
            </a:pPr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</a:rPr>
              <a:t>General</a:t>
            </a:r>
            <a:endParaRPr lang="en-US" sz="24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09575"/>
            <a:r>
              <a:rPr lang="en-US" sz="2400" b="1" dirty="0" smtClean="0">
                <a:solidFill>
                  <a:schemeClr val="tx1">
                    <a:lumMod val="75000"/>
                  </a:schemeClr>
                </a:solidFill>
              </a:rPr>
              <a:t>Gross 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Area: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154,240 sq. ft.</a:t>
            </a:r>
          </a:p>
          <a:p>
            <a:pPr marL="409575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As-Built Cost: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$12.6 Million (not including equipment)</a:t>
            </a:r>
          </a:p>
          <a:p>
            <a:pPr marL="409575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Dates of Construction: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August 2008 — November 2009</a:t>
            </a:r>
          </a:p>
          <a:p>
            <a:pPr marL="409575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Project Delivery Method: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Design-Bid-Build</a:t>
            </a:r>
          </a:p>
          <a:p>
            <a:pPr marL="409575"/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marL="241300">
              <a:lnSpc>
                <a:spcPct val="200000"/>
              </a:lnSpc>
            </a:pP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MEP </a:t>
            </a:r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</a:rPr>
              <a:t>Systems</a:t>
            </a:r>
            <a:endParaRPr lang="en-US" sz="2400" b="1" dirty="0">
              <a:solidFill>
                <a:schemeClr val="tx1">
                  <a:lumMod val="75000"/>
                </a:schemeClr>
              </a:solidFill>
            </a:endParaRPr>
          </a:p>
          <a:p>
            <a:pPr marL="409575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Primary Cooling: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DX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with (2) Cooling Towers</a:t>
            </a:r>
          </a:p>
          <a:p>
            <a:pPr marL="409575"/>
            <a:r>
              <a:rPr lang="en-US" sz="2400" b="1" dirty="0" smtClean="0">
                <a:solidFill>
                  <a:schemeClr val="tx1">
                    <a:lumMod val="75000"/>
                  </a:schemeClr>
                </a:solidFill>
              </a:rPr>
              <a:t>Heating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: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Resistant Heating Elements located at each floor</a:t>
            </a:r>
          </a:p>
          <a:p>
            <a:pPr marL="409575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Electrical: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480/277V 3 phase - High Voltage</a:t>
            </a:r>
          </a:p>
          <a:p>
            <a:pPr marL="1997075" indent="-1587500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	208/120V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3 phase - Low Voltage</a:t>
            </a:r>
          </a:p>
          <a:p>
            <a:pPr marL="1828800" indent="-1419225"/>
            <a:r>
              <a:rPr lang="en-US" sz="2400" b="1" dirty="0" smtClean="0">
                <a:solidFill>
                  <a:schemeClr val="tx1">
                    <a:lumMod val="75000"/>
                  </a:schemeClr>
                </a:solidFill>
              </a:rPr>
              <a:t>Lighting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: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LED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and Fluorescent Lighting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with occupancy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and photo-sensors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144001" y="6202680"/>
            <a:ext cx="36576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Oliver, Glidden, </a:t>
            </a:r>
            <a:r>
              <a:rPr lang="en-US" sz="1200" dirty="0" err="1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Spina</a:t>
            </a:r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&amp; Associates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2555200" y="6202680"/>
            <a:ext cx="4876799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Oliver, Glidden, </a:t>
            </a:r>
            <a:r>
              <a:rPr lang="en-US" sz="1200" dirty="0" err="1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Spina</a:t>
            </a:r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&amp; Associates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2555202" y="3261396"/>
            <a:ext cx="4876799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Oliver, Glidden, </a:t>
            </a:r>
            <a:r>
              <a:rPr lang="en-US" sz="1200" dirty="0" err="1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Spina</a:t>
            </a:r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&amp; Associates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8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 action="ppaction://hlinksldjump"/>
              </a:rPr>
              <a:t>Building Overview</a:t>
            </a:r>
            <a:r>
              <a:rPr lang="en-US" sz="2400" dirty="0" smtClean="0"/>
              <a:t>			</a:t>
            </a:r>
            <a:r>
              <a:rPr lang="en-US" dirty="0" smtClean="0">
                <a:hlinkClick r:id="rId4" action="ppaction://hlinksldjump"/>
              </a:rPr>
              <a:t>Scope and Intent</a:t>
            </a:r>
            <a:r>
              <a:rPr lang="en-US" dirty="0" smtClean="0"/>
              <a:t>		</a:t>
            </a:r>
            <a:r>
              <a:rPr lang="en-US" dirty="0" smtClean="0">
                <a:hlinkClick r:id="rId5" action="ppaction://hlinksldjump"/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dirty="0" smtClean="0">
                <a:hlinkClick r:id="rId6" action="ppaction://hlinksldjump"/>
              </a:rPr>
              <a:t>Construction Management</a:t>
            </a:r>
            <a:r>
              <a:rPr lang="en-US" dirty="0" smtClean="0"/>
              <a:t>			</a:t>
            </a:r>
            <a:r>
              <a:rPr lang="en-US" dirty="0" smtClean="0">
                <a:hlinkClick r:id="rId7" action="ppaction://hlinksldjump"/>
              </a:rPr>
              <a:t>Lessons Learned</a:t>
            </a:r>
            <a:endParaRPr lang="en-US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3716000" cy="5758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0" y="19051"/>
            <a:ext cx="13716000" cy="605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 action="ppaction://hlinksldjump"/>
              </a:rPr>
              <a:t>Building Overview</a:t>
            </a:r>
            <a:r>
              <a:rPr lang="en-US" sz="2400" dirty="0" smtClean="0"/>
              <a:t>			</a:t>
            </a:r>
            <a:r>
              <a:rPr lang="en-US" dirty="0" smtClean="0">
                <a:hlinkClick r:id="rId4" action="ppaction://hlinksldjump"/>
              </a:rPr>
              <a:t>Scope and Intent</a:t>
            </a:r>
            <a:r>
              <a:rPr lang="en-US" dirty="0" smtClean="0"/>
              <a:t>		</a:t>
            </a:r>
            <a:r>
              <a:rPr lang="en-US" dirty="0" smtClean="0">
                <a:hlinkClick r:id="rId5" action="ppaction://hlinksldjump"/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dirty="0" smtClean="0">
                <a:hlinkClick r:id="rId6" action="ppaction://hlinksldjump"/>
              </a:rPr>
              <a:t>Construction Management</a:t>
            </a:r>
            <a:r>
              <a:rPr lang="en-US" dirty="0" smtClean="0"/>
              <a:t>			</a:t>
            </a:r>
            <a:r>
              <a:rPr lang="en-US" dirty="0" smtClean="0">
                <a:hlinkClick r:id="rId7" action="ppaction://hlinksldjump"/>
              </a:rPr>
              <a:t>Lessons Learned</a:t>
            </a:r>
            <a:endParaRPr lang="en-US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051"/>
            <a:ext cx="12801600" cy="6370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01600" y="-7734"/>
            <a:ext cx="14622778" cy="587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 action="ppaction://hlinksldjump"/>
              </a:rPr>
              <a:t>Building Overview</a:t>
            </a:r>
            <a:r>
              <a:rPr lang="en-US" sz="2400" dirty="0" smtClean="0"/>
              <a:t>			</a:t>
            </a:r>
            <a:r>
              <a:rPr lang="en-US" dirty="0" smtClean="0">
                <a:hlinkClick r:id="rId4" action="ppaction://hlinksldjump"/>
              </a:rPr>
              <a:t>Scope and Intent</a:t>
            </a:r>
            <a:r>
              <a:rPr lang="en-US" dirty="0" smtClean="0"/>
              <a:t>		</a:t>
            </a:r>
            <a:r>
              <a:rPr lang="en-US" dirty="0" smtClean="0">
                <a:hlinkClick r:id="rId5" action="ppaction://hlinksldjump"/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dirty="0" smtClean="0">
                <a:hlinkClick r:id="rId6" action="ppaction://hlinksldjump"/>
              </a:rPr>
              <a:t>Construction Management</a:t>
            </a:r>
            <a:r>
              <a:rPr lang="en-US" dirty="0" smtClean="0"/>
              <a:t>			</a:t>
            </a:r>
            <a:r>
              <a:rPr lang="en-US" dirty="0" smtClean="0">
                <a:hlinkClick r:id="rId7" action="ppaction://hlinksldjump"/>
              </a:rPr>
              <a:t>Lessons Learned</a:t>
            </a:r>
            <a:endParaRPr lang="en-US" b="1" u="sng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308693"/>
              </p:ext>
            </p:extLst>
          </p:nvPr>
        </p:nvGraphicFramePr>
        <p:xfrm>
          <a:off x="0" y="1676400"/>
          <a:ext cx="9144003" cy="4800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4307"/>
                <a:gridCol w="740620"/>
                <a:gridCol w="784187"/>
                <a:gridCol w="784187"/>
                <a:gridCol w="784187"/>
                <a:gridCol w="784187"/>
                <a:gridCol w="784187"/>
                <a:gridCol w="784187"/>
                <a:gridCol w="871318"/>
                <a:gridCol w="871318"/>
                <a:gridCol w="871318"/>
              </a:tblGrid>
              <a:tr h="436418">
                <a:tc gridSpan="1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P1.13, </a:t>
                      </a:r>
                      <a:r>
                        <a:rPr lang="en-US" sz="2000" baseline="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Relative Humidity Across Retrofit Wall Assembly </a:t>
                      </a:r>
                      <a:endParaRPr lang="en-US" sz="2000" baseline="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418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</a:t>
                      </a:r>
                      <a:r>
                        <a:rPr lang="en-US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Inter-face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Conditions (%)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Exterior RH (%)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Winter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Winter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0.235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0.892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53.9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95.9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36.7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55.7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58.2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97.1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39.8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56.7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0.042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53.7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37.7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55.6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40.9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56.6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53.6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36.6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54.9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57.2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93.7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55.8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0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0.078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53.2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32.4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53.7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94.1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52.1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0.709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50.1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49.9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50.5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50.5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51.6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50.6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0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0.012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948086"/>
              </p:ext>
            </p:extLst>
          </p:nvPr>
        </p:nvGraphicFramePr>
        <p:xfrm>
          <a:off x="0" y="1"/>
          <a:ext cx="9144000" cy="1600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4215"/>
                <a:gridCol w="3166922"/>
                <a:gridCol w="3342863"/>
              </a:tblGrid>
              <a:tr h="40185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P1.12, 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and Moisture Resistance of Retrofit and Original</a:t>
                      </a:r>
                      <a:endParaRPr lang="en-US" sz="18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4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 System</a:t>
                      </a:r>
                      <a:endParaRPr lang="en-US" sz="18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R-Value (h-ft</a:t>
                      </a:r>
                      <a:r>
                        <a:rPr lang="en-US" sz="2000" baseline="30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-°F/Btu)</a:t>
                      </a:r>
                      <a:endParaRPr lang="en-US" sz="18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n-US" sz="2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</a:t>
                      </a:r>
                      <a:endParaRPr lang="en-US" sz="18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01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US" sz="16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88.9</a:t>
                      </a:r>
                      <a:endParaRPr lang="en-US" sz="16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01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Retrofit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</a:t>
                      </a:r>
                      <a:endParaRPr lang="en-US" sz="16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114.2</a:t>
                      </a:r>
                      <a:endParaRPr lang="en-US" sz="16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606452"/>
              </p:ext>
            </p:extLst>
          </p:nvPr>
        </p:nvGraphicFramePr>
        <p:xfrm>
          <a:off x="9144000" y="1676400"/>
          <a:ext cx="9296398" cy="4800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9353"/>
                <a:gridCol w="750898"/>
                <a:gridCol w="795067"/>
                <a:gridCol w="820588"/>
                <a:gridCol w="795067"/>
                <a:gridCol w="795067"/>
                <a:gridCol w="795067"/>
                <a:gridCol w="795067"/>
                <a:gridCol w="883408"/>
                <a:gridCol w="883408"/>
                <a:gridCol w="883408"/>
              </a:tblGrid>
              <a:tr h="436418">
                <a:tc gridSpan="1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P1.14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Average Relative Humidity Across Original Wall Assembly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418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</a:t>
                      </a:r>
                      <a:r>
                        <a:rPr lang="en-US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Inter-face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Conditions (%)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Exterior RH (%)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Winter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Winter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0.082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0.043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58.4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76.6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88.1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101.7</a:t>
                      </a:r>
                      <a:endParaRPr lang="en-US" sz="1800" baseline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97.6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58.4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76.6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88.1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101.7</a:t>
                      </a:r>
                      <a:endParaRPr lang="en-US" sz="1800" baseline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97.6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58.4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76.6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93.4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101.7</a:t>
                      </a:r>
                      <a:endParaRPr lang="en-US" sz="1800" baseline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97.6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0.442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52.1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75.9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36.9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51.1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52.2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75.9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37.1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52.1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75.7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51.1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52.2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75.8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37.1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0.474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722055"/>
              </p:ext>
            </p:extLst>
          </p:nvPr>
        </p:nvGraphicFramePr>
        <p:xfrm>
          <a:off x="18459447" y="0"/>
          <a:ext cx="8972553" cy="6520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1056"/>
                <a:gridCol w="724739"/>
                <a:gridCol w="767371"/>
                <a:gridCol w="792001"/>
                <a:gridCol w="767371"/>
                <a:gridCol w="767371"/>
                <a:gridCol w="767371"/>
                <a:gridCol w="767371"/>
                <a:gridCol w="852634"/>
                <a:gridCol w="852634"/>
                <a:gridCol w="852634"/>
              </a:tblGrid>
              <a:tr h="311647">
                <a:tc gridSpan="1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P1.15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Average Relative Humidity Across Retrofit Wall Assembly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4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</a:t>
                      </a:r>
                      <a:r>
                        <a:rPr lang="en-US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Inter-face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Conditions (%)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Exterior RH (%)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Winter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Winter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0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20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0.016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0.034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74.1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98.5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0.222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54.4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48.9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77.9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54.2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127.6</a:t>
                      </a:r>
                      <a:endParaRPr lang="en-US" sz="1800" baseline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85.1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0.098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53.9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44.9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104.8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77.6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49.7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135.9</a:t>
                      </a:r>
                      <a:endParaRPr lang="en-US" sz="1800" baseline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84.8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53.9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44.9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104.8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77.6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82.3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49.7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135.9</a:t>
                      </a:r>
                      <a:endParaRPr lang="en-US" sz="1800" baseline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84.8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0.085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0.741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50.4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50.3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50.5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54.1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47.4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50.4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47.3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50.5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47.4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50.3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0.091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  <a:endParaRPr lang="en-US" sz="1800" baseline="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02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658385"/>
              </p:ext>
            </p:extLst>
          </p:nvPr>
        </p:nvGraphicFramePr>
        <p:xfrm>
          <a:off x="18440400" y="5733"/>
          <a:ext cx="8991600" cy="64655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2010"/>
                <a:gridCol w="5379590"/>
              </a:tblGrid>
              <a:tr h="3430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</a:t>
                      </a:r>
                      <a:r>
                        <a:rPr lang="en-US" sz="2000" b="1" u="none" strike="noStrike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P1.1, 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Guides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30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Codes and Standards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430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Building Code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IBC </a:t>
                      </a:r>
                      <a:r>
                        <a:rPr lang="en-US" sz="20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756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Load Determination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 </a:t>
                      </a:r>
                      <a:r>
                        <a:rPr lang="en-US" sz="20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7-05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756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 Steel Design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AISC Steel Design and </a:t>
                      </a:r>
                      <a:r>
                        <a:rPr lang="en-US" sz="20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Manual </a:t>
                      </a:r>
                    </a:p>
                    <a:p>
                      <a:pPr algn="l" fontAlgn="ctr"/>
                      <a:r>
                        <a:rPr lang="en-US" sz="20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14th Edition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756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 Reinforcement </a:t>
                      </a:r>
                      <a:r>
                        <a:rPr lang="en-US" sz="2000" b="1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ASTM A615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756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Reinforced Concrete Design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 318-11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756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Tilt-Up Wall Design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TCA Tilt-Up Construction and Design Manual </a:t>
                      </a:r>
                      <a:endParaRPr lang="en-US" sz="2000" u="none" strike="noStrike" dirty="0" smtClean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US" sz="20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3721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 Formed</a:t>
                      </a:r>
                      <a:r>
                        <a:rPr lang="en-US" sz="2000" b="1" u="none" strike="noStrik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Steel (C</a:t>
                      </a:r>
                      <a:r>
                        <a:rPr lang="en-US" sz="2000" b="1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FS) Design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AISI</a:t>
                      </a:r>
                      <a:r>
                        <a:rPr lang="en-US" sz="2000" u="none" strike="noStrik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Manual 2008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4302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 201.2R-08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43027">
                <a:tc v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ASHRAE Standard 170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 Overview</a:t>
            </a:r>
            <a:r>
              <a:rPr lang="en-US" sz="2400" dirty="0" smtClean="0"/>
              <a:t>			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 and Intent</a:t>
            </a:r>
            <a:r>
              <a:rPr lang="en-US" dirty="0" smtClean="0"/>
              <a:t>		Solving Torsional Irregularity</a:t>
            </a:r>
            <a:r>
              <a:rPr lang="en-US" dirty="0"/>
              <a:t>		</a:t>
            </a:r>
            <a:r>
              <a:rPr lang="en-US" dirty="0" smtClean="0"/>
              <a:t>	Construction Management			Lessons Learned</a:t>
            </a:r>
            <a:endParaRPr lang="en-US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5733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>
              <a:lnSpc>
                <a:spcPct val="200000"/>
              </a:lnSpc>
            </a:pPr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</a:rPr>
              <a:t>Project Intent</a:t>
            </a:r>
            <a:endParaRPr lang="en-US" sz="2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09575"/>
            <a:endParaRPr lang="en-US" sz="2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09575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Tame torsional and soft-story effects</a:t>
            </a:r>
          </a:p>
          <a:p>
            <a:pPr marL="409575"/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marL="241300">
              <a:lnSpc>
                <a:spcPct val="200000"/>
              </a:lnSpc>
            </a:pP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Project </a:t>
            </a:r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</a:rPr>
              <a:t>Scope</a:t>
            </a:r>
          </a:p>
          <a:p>
            <a:pPr marL="409575"/>
            <a:endParaRPr lang="en-US" sz="2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09575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Evaluate redesigns of LMOB’s lateral system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marL="409575"/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marL="409575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Façade redesign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marL="409575"/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27778" r="16222" b="28055"/>
          <a:stretch/>
        </p:blipFill>
        <p:spPr>
          <a:xfrm>
            <a:off x="9753600" y="1219200"/>
            <a:ext cx="7861665" cy="415284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6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0" y="5733"/>
                <a:ext cx="9144000" cy="6233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41300">
                  <a:lnSpc>
                    <a:spcPct val="200000"/>
                  </a:lnSpc>
                </a:pPr>
                <a:r>
                  <a:rPr lang="en-US" sz="2800" b="1" dirty="0" smtClean="0">
                    <a:solidFill>
                      <a:schemeClr val="tx1">
                        <a:lumMod val="75000"/>
                      </a:schemeClr>
                    </a:solidFill>
                  </a:rPr>
                  <a:t>Design I</a:t>
                </a:r>
                <a:endParaRPr lang="en-US" sz="2400" dirty="0" smtClean="0">
                  <a:solidFill>
                    <a:schemeClr val="tx1">
                      <a:lumMod val="75000"/>
                    </a:schemeClr>
                  </a:solidFill>
                </a:endParaRPr>
              </a:p>
              <a:p>
                <a:pPr marL="409575"/>
                <a:endParaRPr lang="en-US" sz="2400" dirty="0" smtClean="0">
                  <a:solidFill>
                    <a:schemeClr val="tx1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US" sz="2400" dirty="0" smtClean="0">
                    <a:solidFill>
                      <a:schemeClr val="tx1">
                        <a:lumMod val="75000"/>
                      </a:schemeClr>
                    </a:solidFill>
                  </a:rPr>
                  <a:t>Supplement existing lateral force resisting elements</a:t>
                </a:r>
              </a:p>
              <a:p>
                <a:pPr marL="409575"/>
                <a:endParaRPr lang="en-US" sz="2400" dirty="0" smtClean="0">
                  <a:solidFill>
                    <a:schemeClr val="tx1">
                      <a:lumMod val="75000"/>
                    </a:schemeClr>
                  </a:solidFill>
                </a:endParaRPr>
              </a:p>
              <a:p>
                <a:pPr marL="409575">
                  <a:lnSpc>
                    <a:spcPct val="200000"/>
                  </a:lnSpc>
                </a:pPr>
                <a:r>
                  <a:rPr lang="en-US" sz="2400" b="1" dirty="0" smtClean="0">
                    <a:solidFill>
                      <a:schemeClr val="tx1">
                        <a:lumMod val="75000"/>
                      </a:schemeClr>
                    </a:solidFill>
                  </a:rPr>
                  <a:t>General Design Process</a:t>
                </a:r>
              </a:p>
              <a:p>
                <a:pPr marL="409575"/>
                <a:endParaRPr lang="en-US" sz="2400" dirty="0" smtClean="0">
                  <a:solidFill>
                    <a:schemeClr val="tx1">
                      <a:lumMod val="75000"/>
                    </a:schemeClr>
                  </a:solidFill>
                </a:endParaRPr>
              </a:p>
              <a:p>
                <a:pPr marL="914400" indent="-352425"/>
                <a:r>
                  <a:rPr lang="en-US" dirty="0" smtClean="0">
                    <a:solidFill>
                      <a:schemeClr val="tx1">
                        <a:lumMod val="75000"/>
                      </a:schemeClr>
                    </a:solidFill>
                  </a:rPr>
                  <a:t>1. Required perimeter lateral force resisting elements’ stiffness to reduce eccentricity between C.M. and C.R. </a:t>
                </a:r>
              </a:p>
              <a:p>
                <a:pPr marL="914400" indent="-352425"/>
                <a:endParaRPr lang="en-US" dirty="0" smtClean="0">
                  <a:solidFill>
                    <a:schemeClr val="tx1">
                      <a:lumMod val="75000"/>
                    </a:schemeClr>
                  </a:solidFill>
                </a:endParaRPr>
              </a:p>
              <a:p>
                <a:pPr marL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+ .  .  . +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>
                      <a:lumMod val="75000"/>
                    </a:schemeClr>
                  </a:solidFill>
                </a:endParaRPr>
              </a:p>
              <a:p>
                <a:pPr marL="409575"/>
                <a:endParaRPr lang="en-US" dirty="0">
                  <a:solidFill>
                    <a:schemeClr val="tx1">
                      <a:lumMod val="75000"/>
                    </a:schemeClr>
                  </a:solidFill>
                </a:endParaRPr>
              </a:p>
              <a:p>
                <a:pPr marL="914400" indent="-352425"/>
                <a:r>
                  <a:rPr lang="en-US" dirty="0" smtClean="0">
                    <a:solidFill>
                      <a:schemeClr val="tx1">
                        <a:lumMod val="75000"/>
                      </a:schemeClr>
                    </a:solidFill>
                  </a:rPr>
                  <a:t>2. Check if there is enough free space between openings</a:t>
                </a:r>
              </a:p>
              <a:p>
                <a:pPr marL="409575"/>
                <a:endParaRPr lang="en-US" dirty="0">
                  <a:solidFill>
                    <a:schemeClr val="tx1">
                      <a:lumMod val="75000"/>
                    </a:schemeClr>
                  </a:solidFill>
                </a:endParaRPr>
              </a:p>
              <a:p>
                <a:pPr marL="914400" indent="-352425"/>
                <a:r>
                  <a:rPr lang="en-US" dirty="0" smtClean="0">
                    <a:solidFill>
                      <a:schemeClr val="tx1">
                        <a:lumMod val="75000"/>
                      </a:schemeClr>
                    </a:solidFill>
                  </a:rPr>
                  <a:t>3. Design individual components</a:t>
                </a:r>
                <a:endParaRPr lang="en-US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33"/>
                <a:ext cx="9144000" cy="6233245"/>
              </a:xfrm>
              <a:prstGeom prst="rect">
                <a:avLst/>
              </a:prstGeom>
              <a:blipFill rotWithShape="1">
                <a:blip r:embed="rId3"/>
                <a:stretch>
                  <a:fillRect b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 Overview</a:t>
            </a:r>
            <a:r>
              <a:rPr lang="en-US" sz="2400" dirty="0" smtClean="0"/>
              <a:t>			</a:t>
            </a:r>
            <a:r>
              <a:rPr lang="en-US" dirty="0" smtClean="0"/>
              <a:t>Scope and Intent		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Construction Management			Lessons Learned</a:t>
            </a:r>
            <a:endParaRPr lang="en-US" b="1" u="sng" dirty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8440400" y="5527365"/>
            <a:ext cx="411480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East Façade</a:t>
            </a:r>
            <a:endParaRPr lang="en-US" sz="200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imes New Roman"/>
              </a:rPr>
              <a:t> </a:t>
            </a:r>
            <a:endParaRPr lang="en-US" sz="1800" dirty="0">
              <a:solidFill>
                <a:schemeClr val="bg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27778" r="16222" b="28055"/>
          <a:stretch/>
        </p:blipFill>
        <p:spPr>
          <a:xfrm>
            <a:off x="9753600" y="1219200"/>
            <a:ext cx="7861665" cy="41528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373600" y="1264920"/>
            <a:ext cx="182880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16352520" y="533400"/>
            <a:ext cx="182880" cy="1645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59"/>
          <a:stretch/>
        </p:blipFill>
        <p:spPr>
          <a:xfrm>
            <a:off x="18440400" y="955365"/>
            <a:ext cx="41148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r="23021"/>
          <a:stretch/>
        </p:blipFill>
        <p:spPr>
          <a:xfrm>
            <a:off x="22860000" y="635325"/>
            <a:ext cx="4171950" cy="489204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2860000" y="5527365"/>
            <a:ext cx="417195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North Façade</a:t>
            </a:r>
            <a:endParaRPr lang="en-US" sz="200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imes New Roman"/>
              </a:rPr>
              <a:t> </a:t>
            </a:r>
            <a:endParaRPr lang="en-US" sz="1800" dirty="0">
              <a:solidFill>
                <a:schemeClr val="bg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587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6777"/>
          <a:stretch/>
        </p:blipFill>
        <p:spPr>
          <a:xfrm>
            <a:off x="9143999" y="1"/>
            <a:ext cx="9321447" cy="6477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625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493563"/>
              </p:ext>
            </p:extLst>
          </p:nvPr>
        </p:nvGraphicFramePr>
        <p:xfrm>
          <a:off x="-2" y="-2"/>
          <a:ext cx="9144002" cy="6477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9444"/>
                <a:gridCol w="922084"/>
                <a:gridCol w="998925"/>
                <a:gridCol w="998925"/>
                <a:gridCol w="922084"/>
                <a:gridCol w="998925"/>
                <a:gridCol w="998925"/>
                <a:gridCol w="1075765"/>
                <a:gridCol w="998925"/>
              </a:tblGrid>
              <a:tr h="421315"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P1.2, 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Comparison of Center of Mass and Center of Rigidity Outputs</a:t>
                      </a:r>
                      <a:endParaRPr lang="en-US" sz="18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131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</a:t>
                      </a:r>
                      <a:endParaRPr lang="en-US" sz="18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ETABS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 Calculations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13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baseline="-25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endParaRPr lang="en-US" sz="1800" b="1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000" b="1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000" b="1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000" b="1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000" b="1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000" b="1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688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STORY6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114.75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58.44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120.61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64.29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58.90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117.18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63.61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88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STORY5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121.34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64.13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114.69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58.72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88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STORY4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121.78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63.52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114.69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58.72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88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STORY3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114.79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121.71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62.23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114.69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58.72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88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STORY2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114.79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58.9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118.51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59.14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114.69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58.72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88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STORY1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114.69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58.72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112.77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54.76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110.07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59.34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287023"/>
              </p:ext>
            </p:extLst>
          </p:nvPr>
        </p:nvGraphicFramePr>
        <p:xfrm>
          <a:off x="18440400" y="-2"/>
          <a:ext cx="8991600" cy="6476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9351"/>
                <a:gridCol w="3176253"/>
                <a:gridCol w="2895996"/>
              </a:tblGrid>
              <a:tr h="44075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P1.3, Base</a:t>
                      </a:r>
                      <a:r>
                        <a:rPr lang="en-US" sz="2000" b="1" u="none" strike="noStrike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Shear</a:t>
                      </a:r>
                      <a:r>
                        <a:rPr lang="en-US" sz="2000" b="1" u="none" strike="noStrike" baseline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Lateral 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Force Resisting Elements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47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000" b="1" u="none" strike="noStrike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(Kip)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9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I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AV1-X1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76.5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AV1-Y1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229.1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AV2-Y1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304.4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335.4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AV2-X1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63.9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43.7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AV3-Y1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126.6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AV3-X1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121.7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33.4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AV3-Y2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121.7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AV4-Y1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AV4-X1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159.6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187.4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AV5-X1               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AV5-Y1          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145.9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2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AV5-Y2            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23.8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 Overview</a:t>
            </a:r>
            <a:r>
              <a:rPr lang="en-US" sz="2400" dirty="0" smtClean="0"/>
              <a:t>			</a:t>
            </a:r>
            <a:r>
              <a:rPr lang="en-US" dirty="0" smtClean="0"/>
              <a:t>Scope and Intent		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Construction Management			Lessons Learned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65866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0" y="5733"/>
            <a:ext cx="91440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>
              <a:lnSpc>
                <a:spcPct val="200000"/>
              </a:lnSpc>
            </a:pPr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</a:rPr>
              <a:t>Design II</a:t>
            </a:r>
            <a:endParaRPr lang="en-US" sz="2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09575"/>
            <a:endParaRPr lang="en-US" sz="24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Move lateral force resisting elements to the perimeter</a:t>
            </a:r>
          </a:p>
          <a:p>
            <a:pPr marL="409575"/>
            <a:endParaRPr lang="en-US" sz="2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09575">
              <a:lnSpc>
                <a:spcPct val="2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</a:schemeClr>
                </a:solidFill>
              </a:rPr>
              <a:t>General Design Process</a:t>
            </a:r>
          </a:p>
          <a:p>
            <a:pPr marL="409575"/>
            <a:endParaRPr lang="en-US" sz="24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914400" indent="-352425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1. Based on building symmetry and openings in façade, select locations for lateral force resisting elements</a:t>
            </a:r>
          </a:p>
          <a:p>
            <a:pPr marL="409575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914400" indent="-352425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2. Determine stiffness of preliminary lateral force resisting elements</a:t>
            </a:r>
          </a:p>
          <a:p>
            <a:pPr marL="409575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914400" indent="-352425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3. Access torsional effects </a:t>
            </a:r>
          </a:p>
          <a:p>
            <a:pPr marL="914400" indent="-352425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914400" indent="-352425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4. Design individual components</a:t>
            </a:r>
          </a:p>
          <a:p>
            <a:pPr marL="914400" indent="-352425"/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 Overview</a:t>
            </a:r>
            <a:r>
              <a:rPr lang="en-US" sz="2400" dirty="0" smtClean="0"/>
              <a:t>			</a:t>
            </a:r>
            <a:r>
              <a:rPr lang="en-US" dirty="0" smtClean="0"/>
              <a:t>Scope and Intent		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Construction Management			Lessons Learned</a:t>
            </a:r>
            <a:endParaRPr lang="en-US" b="1" u="sng" dirty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0023884" y="5527365"/>
            <a:ext cx="5901915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East Façade Tilt-Up Wall Panels</a:t>
            </a:r>
            <a:endParaRPr lang="en-US" sz="200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imes New Roman"/>
              </a:rPr>
              <a:t> </a:t>
            </a:r>
            <a:endParaRPr lang="en-US" sz="1800" dirty="0">
              <a:solidFill>
                <a:schemeClr val="bg1">
                  <a:lumMod val="50000"/>
                  <a:lumOff val="50000"/>
                </a:schemeClr>
              </a:solidFill>
              <a:effectLst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7064988" y="5527365"/>
            <a:ext cx="9681212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North Façade Tilt-Up Wall Panels</a:t>
            </a:r>
            <a:endParaRPr lang="en-US" sz="200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imes New Roman"/>
              </a:rPr>
              <a:t> </a:t>
            </a:r>
            <a:endParaRPr lang="en-US" sz="1800" dirty="0">
              <a:solidFill>
                <a:schemeClr val="bg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/>
          <a:stretch/>
        </p:blipFill>
        <p:spPr>
          <a:xfrm>
            <a:off x="10023885" y="800100"/>
            <a:ext cx="5901915" cy="4686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/>
          <a:stretch/>
        </p:blipFill>
        <p:spPr>
          <a:xfrm>
            <a:off x="17064988" y="800100"/>
            <a:ext cx="9681212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2031324" y="0"/>
            <a:ext cx="5400675" cy="6477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 Overview</a:t>
            </a:r>
            <a:r>
              <a:rPr lang="en-US" sz="2400" dirty="0" smtClean="0"/>
              <a:t>			</a:t>
            </a:r>
            <a:r>
              <a:rPr lang="en-US" dirty="0" smtClean="0"/>
              <a:t>Scope and Intent		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Construction Management			Lessons Learned</a:t>
            </a:r>
            <a:endParaRPr lang="en-US" b="1" u="sng" dirty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616075" y="5503560"/>
            <a:ext cx="5901915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South Façade Tilt-Up Wall Panels</a:t>
            </a:r>
            <a:endParaRPr lang="en-US" sz="200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imes New Roman"/>
              </a:rPr>
              <a:t> </a:t>
            </a:r>
            <a:endParaRPr lang="en-US" sz="1800" dirty="0">
              <a:solidFill>
                <a:schemeClr val="bg1">
                  <a:lumMod val="50000"/>
                  <a:lumOff val="50000"/>
                </a:schemeClr>
              </a:solidFill>
              <a:effectLst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"/>
          <a:stretch/>
        </p:blipFill>
        <p:spPr>
          <a:xfrm>
            <a:off x="152400" y="914400"/>
            <a:ext cx="8829266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400" y="457200"/>
            <a:ext cx="2819400" cy="55326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080480" y="1414694"/>
            <a:ext cx="2298938" cy="1933610"/>
            <a:chOff x="19080480" y="1414694"/>
            <a:chExt cx="2298938" cy="1933610"/>
          </a:xfrm>
        </p:grpSpPr>
        <p:sp>
          <p:nvSpPr>
            <p:cNvPr id="7" name="Rectangle 6"/>
            <p:cNvSpPr/>
            <p:nvPr/>
          </p:nvSpPr>
          <p:spPr>
            <a:xfrm>
              <a:off x="19080480" y="1414694"/>
              <a:ext cx="137160" cy="1371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242258" y="1414694"/>
              <a:ext cx="137160" cy="1371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242258" y="3211144"/>
              <a:ext cx="137160" cy="1371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080480" y="3211144"/>
              <a:ext cx="137160" cy="1371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/>
          <p:nvPr/>
        </p:nvPicPr>
        <p:blipFill rotWithShape="1">
          <a:blip r:embed="rId5"/>
          <a:srcRect t="16282"/>
          <a:stretch/>
        </p:blipFill>
        <p:spPr>
          <a:xfrm>
            <a:off x="22031325" y="3223546"/>
            <a:ext cx="5400675" cy="3253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r="172"/>
          <a:stretch/>
        </p:blipFill>
        <p:spPr>
          <a:xfrm>
            <a:off x="22031325" y="457200"/>
            <a:ext cx="5308270" cy="2367176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2031324" y="6202679"/>
            <a:ext cx="36576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TCA, 2006</a:t>
            </a:r>
            <a:endParaRPr lang="en-US" sz="1200" dirty="0">
              <a:solidFill>
                <a:schemeClr val="tx1">
                  <a:lumMod val="8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229754"/>
              </p:ext>
            </p:extLst>
          </p:nvPr>
        </p:nvGraphicFramePr>
        <p:xfrm>
          <a:off x="9163051" y="15242"/>
          <a:ext cx="9296399" cy="2118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/>
                <a:gridCol w="3148069"/>
                <a:gridCol w="3024130"/>
              </a:tblGrid>
              <a:tr h="284584">
                <a:tc gridSpan="3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P1.4, 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Factored Loads on Structural Tilt-Up Walls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655">
                <a:tc rowSpan="2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Loading </a:t>
                      </a: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Condition</a:t>
                      </a:r>
                      <a:endParaRPr lang="en-US" sz="20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Loads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Moment (Kip-</a:t>
                      </a:r>
                      <a:r>
                        <a:rPr lang="en-US" sz="20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Shear (Kip)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41958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Level Brace Points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84.2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MWFRS (Constr.)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40.5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MWFRS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" algn="l"/>
                          <a:tab pos="342900" algn="l"/>
                          <a:tab pos="514350" algn="l"/>
                          <a:tab pos="685800" algn="l"/>
                        </a:tabLst>
                      </a:pP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1712"/>
              </p:ext>
            </p:extLst>
          </p:nvPr>
        </p:nvGraphicFramePr>
        <p:xfrm>
          <a:off x="9165261" y="2209804"/>
          <a:ext cx="9296404" cy="4226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1026"/>
                <a:gridCol w="831026"/>
                <a:gridCol w="1662050"/>
                <a:gridCol w="831026"/>
                <a:gridCol w="1662050"/>
                <a:gridCol w="831026"/>
                <a:gridCol w="1817174"/>
                <a:gridCol w="831026"/>
              </a:tblGrid>
              <a:tr h="32978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P1.5, 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Slenderness 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Magnification Factor and </a:t>
                      </a:r>
                      <a:endParaRPr lang="en-US" sz="2000" b="1" u="none" strike="noStrike" dirty="0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Loads 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Incorporating Factor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7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Panel Angle (°)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endParaRPr lang="el-GR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000" b="1" u="none" strike="noStrike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u,p</a:t>
                      </a:r>
                      <a:r>
                        <a:rPr lang="el-GR" sz="2000" b="1" u="none" strike="noStrike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Δ-</a:t>
                      </a:r>
                      <a:r>
                        <a:rPr lang="en-US" sz="2000" b="1" u="none" strike="noStrike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(kip-</a:t>
                      </a:r>
                      <a:r>
                        <a:rPr lang="en-US" sz="2000" b="1" u="none" strike="noStrike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000" b="1" u="none" strike="noStrike" baseline="-25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u,p</a:t>
                      </a:r>
                      <a:r>
                        <a:rPr lang="el-GR" sz="2000" b="1" u="none" strike="noStrike" baseline="-25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Δ-</a:t>
                      </a:r>
                      <a:r>
                        <a:rPr lang="en-US" sz="2000" b="1" u="none" strike="noStrike" baseline="-25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r>
                        <a:rPr lang="en-US" sz="2000" b="1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(kip)</a:t>
                      </a:r>
                      <a:endParaRPr lang="en-US" sz="2000" b="1" i="0" u="none" strike="noStrike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000" b="1" u="none" strike="noStrike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u,p</a:t>
                      </a:r>
                      <a:r>
                        <a:rPr lang="el-GR" sz="2000" b="1" u="none" strike="noStrike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Δ-</a:t>
                      </a:r>
                      <a:r>
                        <a:rPr lang="en-US" sz="2000" b="1" u="none" strike="noStrike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(kip)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95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1.2D + 1.6W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1.4D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1.2D + 1.6W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1.4D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1.2D + 1.6W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1.4D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9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83.5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9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84.2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9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80.4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9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74.3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9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1.21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65.7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9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1.26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55.1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9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42.8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9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1.37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44.4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1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0" y="15388"/>
            <a:ext cx="9144000" cy="6461612"/>
            <a:chOff x="9144000" y="15388"/>
            <a:chExt cx="9277350" cy="6461612"/>
          </a:xfrm>
        </p:grpSpPr>
        <p:graphicFrame>
          <p:nvGraphicFramePr>
            <p:cNvPr id="23" name="Chart 2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58653907"/>
                </p:ext>
              </p:extLst>
            </p:nvPr>
          </p:nvGraphicFramePr>
          <p:xfrm>
            <a:off x="9144000" y="15388"/>
            <a:ext cx="9277350" cy="64616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4" name="Straight Connector 3"/>
            <p:cNvCxnSpPr/>
            <p:nvPr/>
          </p:nvCxnSpPr>
          <p:spPr>
            <a:xfrm>
              <a:off x="12115800" y="2133600"/>
              <a:ext cx="4876800" cy="28194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0439400" y="1143000"/>
              <a:ext cx="1676400" cy="99060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509892"/>
              </p:ext>
            </p:extLst>
          </p:nvPr>
        </p:nvGraphicFramePr>
        <p:xfrm>
          <a:off x="9124950" y="4495799"/>
          <a:ext cx="9315450" cy="198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2316"/>
                <a:gridCol w="1326158"/>
                <a:gridCol w="1552575"/>
                <a:gridCol w="1346001"/>
                <a:gridCol w="2438400"/>
              </a:tblGrid>
              <a:tr h="39624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P1.8, </a:t>
                      </a:r>
                      <a:r>
                        <a:rPr lang="en-US" sz="2000" b="1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Temporary Bracing Combined Loading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Bracing Member</a:t>
                      </a:r>
                      <a:endParaRPr lang="en-US" sz="1800" b="1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000" b="1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(Kip)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000" b="1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(Kip-</a:t>
                      </a:r>
                      <a:r>
                        <a:rPr lang="en-US" sz="20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000" b="1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</a:t>
                      </a:r>
                      <a:r>
                        <a:rPr lang="en-US" sz="2000" b="1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000" b="1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</a:t>
                      </a:r>
                      <a:r>
                        <a:rPr lang="en-US" sz="2000" b="1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+ 8/9(</a:t>
                      </a:r>
                      <a:r>
                        <a:rPr lang="en-US" sz="20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000" b="1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/M</a:t>
                      </a:r>
                      <a:r>
                        <a:rPr lang="en-US" sz="2000" b="1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0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HSS10x10x3/8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29.8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82.4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HSS10x10x3/8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40.6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HSS12x12x1/2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235.3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72.2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488341"/>
              </p:ext>
            </p:extLst>
          </p:nvPr>
        </p:nvGraphicFramePr>
        <p:xfrm>
          <a:off x="9144000" y="0"/>
          <a:ext cx="9296399" cy="167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0"/>
                <a:gridCol w="2971800"/>
                <a:gridCol w="2666999"/>
              </a:tblGrid>
              <a:tr h="3302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P1.6, Initial 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Parameters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Factored Axial Load (Kip)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 (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in)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b="1" u="none" strike="noStrike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(in</a:t>
                      </a:r>
                      <a:r>
                        <a:rPr lang="en-US" sz="2000" b="1" u="none" strike="noStrike" baseline="30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29.8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894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105.5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97.9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129.5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235.3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311.2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992262"/>
              </p:ext>
            </p:extLst>
          </p:nvPr>
        </p:nvGraphicFramePr>
        <p:xfrm>
          <a:off x="9144000" y="2133599"/>
          <a:ext cx="9296400" cy="1905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0538"/>
                <a:gridCol w="873722"/>
                <a:gridCol w="873722"/>
                <a:gridCol w="990219"/>
                <a:gridCol w="838200"/>
                <a:gridCol w="1143000"/>
                <a:gridCol w="1066800"/>
                <a:gridCol w="762000"/>
                <a:gridCol w="838199"/>
              </a:tblGrid>
              <a:tr h="357188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P1.7, Magnification 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Factors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2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</a:t>
                      </a:r>
                      <a:endParaRPr lang="en-US" sz="2000" b="1" i="0" u="none" strike="noStrike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 (Kip)</a:t>
                      </a:r>
                      <a:endParaRPr lang="en-US" sz="2000" b="1" i="0" u="none" strike="noStrike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US" sz="2000" b="1" u="none" strike="noStrike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(in)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000" b="1" u="none" strike="noStrike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(Kip)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000" b="1" u="none" strike="noStrike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000" b="1" u="none" strike="noStrike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000" b="1" u="none" strike="noStrike" baseline="-25000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EI*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000" b="1" u="none" strike="noStrike" baseline="-2500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</a:t>
                      </a:r>
                      <a:r>
                        <a:rPr lang="en-US" sz="2000" b="1" u="none" strike="noStrike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(Kip)</a:t>
                      </a:r>
                      <a:endParaRPr lang="en-US" sz="2000" b="1" i="0" u="none" strike="noStrike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000" b="1" u="none" strike="noStrike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000" b="1" u="none" strike="noStrike" baseline="-25000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HSS10x10x3/8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2.14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0.049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4686400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57.8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004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HSS10x10x3/8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1.31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4686400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154.8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HSS12x12x1/2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2.08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0.245</a:t>
                      </a:r>
                      <a:endParaRPr lang="en-US" sz="18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10602400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350.2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US" sz="18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0" y="457200"/>
            <a:ext cx="2711666" cy="5486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 Overview</a:t>
            </a:r>
            <a:r>
              <a:rPr lang="en-US" sz="2400" dirty="0" smtClean="0"/>
              <a:t>			</a:t>
            </a:r>
            <a:r>
              <a:rPr lang="en-US" dirty="0" smtClean="0"/>
              <a:t>Scope and Intent		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Solving Torsional Irregularity</a:t>
            </a:r>
            <a:r>
              <a:rPr lang="en-US" dirty="0"/>
              <a:t>		</a:t>
            </a:r>
            <a:r>
              <a:rPr lang="en-US" dirty="0" smtClean="0"/>
              <a:t>	Construction Management			Lessons Learned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6667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184404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6477000"/>
            <a:ext cx="27432000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 Overview</a:t>
            </a:r>
            <a:r>
              <a:rPr lang="en-US" sz="2400" dirty="0" smtClean="0"/>
              <a:t>			</a:t>
            </a:r>
            <a:r>
              <a:rPr lang="en-US" dirty="0" smtClean="0"/>
              <a:t>Scope and Intent		</a:t>
            </a:r>
            <a:r>
              <a:rPr lang="en-US" dirty="0"/>
              <a:t> Solving Torsional Irregularity			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Management </a:t>
            </a:r>
            <a:r>
              <a:rPr lang="en-US" dirty="0" smtClean="0"/>
              <a:t>			Lessons Learned</a:t>
            </a:r>
            <a:endParaRPr lang="en-US" b="1" u="sng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295" b="-1"/>
          <a:stretch/>
        </p:blipFill>
        <p:spPr>
          <a:xfrm>
            <a:off x="12099622" y="816"/>
            <a:ext cx="3733800" cy="64571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341" t="1279" b="448"/>
          <a:stretch/>
        </p:blipFill>
        <p:spPr bwMode="auto">
          <a:xfrm>
            <a:off x="5466841" y="609600"/>
            <a:ext cx="3677159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8800" y="816"/>
            <a:ext cx="3748986" cy="647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51822" y="2133600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Position 2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651822" y="2895600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Position 1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10651822" y="1371600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Position 3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6062022" y="1371600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Position 5</a:t>
            </a:r>
            <a:endParaRPr lang="en-US" sz="2000" dirty="0"/>
          </a:p>
        </p:txBody>
      </p:sp>
      <p:cxnSp>
        <p:nvCxnSpPr>
          <p:cNvPr id="6" name="Straight Arrow Connector 5"/>
          <p:cNvCxnSpPr>
            <a:stCxn id="24" idx="3"/>
          </p:cNvCxnSpPr>
          <p:nvPr/>
        </p:nvCxnSpPr>
        <p:spPr>
          <a:xfrm flipV="1">
            <a:off x="11963400" y="2743200"/>
            <a:ext cx="1050622" cy="352455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" idx="3"/>
          </p:cNvCxnSpPr>
          <p:nvPr/>
        </p:nvCxnSpPr>
        <p:spPr>
          <a:xfrm flipV="1">
            <a:off x="11963400" y="2245541"/>
            <a:ext cx="1050622" cy="88114"/>
          </a:xfrm>
          <a:prstGeom prst="straightConnector1">
            <a:avLst/>
          </a:prstGeom>
          <a:ln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5" idx="3"/>
          </p:cNvCxnSpPr>
          <p:nvPr/>
        </p:nvCxnSpPr>
        <p:spPr>
          <a:xfrm>
            <a:off x="11963400" y="1571655"/>
            <a:ext cx="1965022" cy="866745"/>
          </a:xfrm>
          <a:prstGeom prst="straightConnector1">
            <a:avLst/>
          </a:prstGeom>
          <a:ln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6062022" y="2089543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Position 4</a:t>
            </a:r>
            <a:endParaRPr lang="en-US" sz="2000" dirty="0"/>
          </a:p>
        </p:txBody>
      </p:sp>
      <p:cxnSp>
        <p:nvCxnSpPr>
          <p:cNvPr id="28" name="Straight Arrow Connector 27"/>
          <p:cNvCxnSpPr>
            <a:stCxn id="40" idx="1"/>
          </p:cNvCxnSpPr>
          <p:nvPr/>
        </p:nvCxnSpPr>
        <p:spPr>
          <a:xfrm flipH="1">
            <a:off x="14614222" y="2289598"/>
            <a:ext cx="1447800" cy="685643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6" idx="1"/>
          </p:cNvCxnSpPr>
          <p:nvPr/>
        </p:nvCxnSpPr>
        <p:spPr>
          <a:xfrm flipH="1">
            <a:off x="14614222" y="1571655"/>
            <a:ext cx="1447800" cy="717943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252735" y="1371600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Position 6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24765000" y="1371907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Position 7</a:t>
            </a:r>
            <a:endParaRPr lang="en-US" sz="2000" dirty="0"/>
          </a:p>
        </p:txBody>
      </p:sp>
      <p:cxnSp>
        <p:nvCxnSpPr>
          <p:cNvPr id="42" name="Straight Arrow Connector 41"/>
          <p:cNvCxnSpPr>
            <a:stCxn id="47" idx="3"/>
          </p:cNvCxnSpPr>
          <p:nvPr/>
        </p:nvCxnSpPr>
        <p:spPr>
          <a:xfrm>
            <a:off x="20564313" y="1571655"/>
            <a:ext cx="1990887" cy="433372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8" idx="1"/>
          </p:cNvCxnSpPr>
          <p:nvPr/>
        </p:nvCxnSpPr>
        <p:spPr>
          <a:xfrm flipH="1">
            <a:off x="23241000" y="1571962"/>
            <a:ext cx="1524000" cy="433065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9144000" y="-152400"/>
            <a:ext cx="0" cy="91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7624" r="12140" b="20722"/>
          <a:stretch/>
        </p:blipFill>
        <p:spPr bwMode="auto">
          <a:xfrm>
            <a:off x="12032" y="6293"/>
            <a:ext cx="4416376" cy="647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6841" y="541708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7800</TotalTime>
  <Words>2877</Words>
  <Application>Microsoft Office PowerPoint</Application>
  <PresentationFormat>Custom</PresentationFormat>
  <Paragraphs>1674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Module</vt:lpstr>
      <vt:lpstr>Presented by Thaison Nguyen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Thaison Nguyen</cp:lastModifiedBy>
  <cp:revision>431</cp:revision>
  <cp:lastPrinted>2014-04-21T19:18:13Z</cp:lastPrinted>
  <dcterms:created xsi:type="dcterms:W3CDTF">2006-11-29T18:17:25Z</dcterms:created>
  <dcterms:modified xsi:type="dcterms:W3CDTF">2015-04-13T17:17:06Z</dcterms:modified>
</cp:coreProperties>
</file>